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sldIdLst>
    <p:sldId id="256" r:id="rId5"/>
    <p:sldId id="260" r:id="rId6"/>
    <p:sldId id="261" r:id="rId7"/>
    <p:sldId id="263" r:id="rId8"/>
    <p:sldId id="264" r:id="rId9"/>
    <p:sldId id="262" r:id="rId10"/>
    <p:sldId id="278" r:id="rId11"/>
    <p:sldId id="279" r:id="rId12"/>
    <p:sldId id="272" r:id="rId13"/>
    <p:sldId id="270" r:id="rId14"/>
    <p:sldId id="280" r:id="rId15"/>
    <p:sldId id="281" r:id="rId16"/>
    <p:sldId id="273" r:id="rId17"/>
    <p:sldId id="274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F710DC4-884B-74EC-4047-F624352DB64A}" name="Shaye Baine" initials="SB" userId="S::sbaine@jht.com::338a8345-7eda-4d9c-9a98-95ca5902a0f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 Hatfield" initials="RH" lastIdx="5" clrIdx="0">
    <p:extLst>
      <p:ext uri="{19B8F6BF-5375-455C-9EA6-DF929625EA0E}">
        <p15:presenceInfo xmlns:p15="http://schemas.microsoft.com/office/powerpoint/2012/main" userId="S::rhatfield@jht.com::6a4f417c-10ac-4f3d-95f2-e85dbd8812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C32260-CEE7-1EE4-D125-EA602EA132AC}" v="8" dt="2024-09-09T18:04:45.1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39" autoAdjust="0"/>
    <p:restoredTop sz="79817" autoAdjust="0"/>
  </p:normalViewPr>
  <p:slideViewPr>
    <p:cSldViewPr snapToGrid="0">
      <p:cViewPr varScale="1">
        <p:scale>
          <a:sx n="81" d="100"/>
          <a:sy n="81" d="100"/>
        </p:scale>
        <p:origin x="6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9BA36A-1745-47CC-A413-807E8DE54C21}" type="doc">
      <dgm:prSet loTypeId="urn:microsoft.com/office/officeart/2005/8/layout/hList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F9981E-25A2-403B-B108-C138AF11FEB1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Define</a:t>
          </a:r>
        </a:p>
      </dgm:t>
    </dgm:pt>
    <dgm:pt modelId="{AB68B31E-D43D-45E3-8A84-282B42B51906}" type="parTrans" cxnId="{4CCBDA82-6C5C-4CF6-A7EF-5D5D7D6BC533}">
      <dgm:prSet/>
      <dgm:spPr/>
      <dgm:t>
        <a:bodyPr/>
        <a:lstStyle/>
        <a:p>
          <a:endParaRPr lang="en-US" sz="2000"/>
        </a:p>
      </dgm:t>
    </dgm:pt>
    <dgm:pt modelId="{FF000EF5-2297-4011-9991-B08AF0FD0E89}" type="sibTrans" cxnId="{4CCBDA82-6C5C-4CF6-A7EF-5D5D7D6BC533}">
      <dgm:prSet/>
      <dgm:spPr/>
      <dgm:t>
        <a:bodyPr/>
        <a:lstStyle/>
        <a:p>
          <a:endParaRPr lang="en-US"/>
        </a:p>
      </dgm:t>
    </dgm:pt>
    <dgm:pt modelId="{A21B1FD0-AE3B-40AC-8C38-C9CD58A07E04}">
      <dgm:prSet/>
      <dgm:spPr/>
      <dgm:t>
        <a:bodyPr/>
        <a:lstStyle/>
        <a:p>
          <a:pPr>
            <a:buNone/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Define</a:t>
          </a:r>
        </a:p>
      </dgm:t>
    </dgm:pt>
    <dgm:pt modelId="{1E0747A3-3120-40E0-999B-6B8217CCF404}" type="parTrans" cxnId="{86A53BEA-4210-4288-B52A-A8D469E8229F}">
      <dgm:prSet/>
      <dgm:spPr/>
      <dgm:t>
        <a:bodyPr/>
        <a:lstStyle/>
        <a:p>
          <a:endParaRPr lang="en-US" sz="2000"/>
        </a:p>
      </dgm:t>
    </dgm:pt>
    <dgm:pt modelId="{7ED7216C-227B-4890-B6DE-FE0AAD3B95BA}" type="sibTrans" cxnId="{86A53BEA-4210-4288-B52A-A8D469E8229F}">
      <dgm:prSet/>
      <dgm:spPr/>
      <dgm:t>
        <a:bodyPr/>
        <a:lstStyle/>
        <a:p>
          <a:endParaRPr lang="en-US"/>
        </a:p>
      </dgm:t>
    </dgm:pt>
    <dgm:pt modelId="{FF2001DB-789F-4F1C-9561-FAC1D66EBA40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Distinguish</a:t>
          </a:r>
        </a:p>
      </dgm:t>
    </dgm:pt>
    <dgm:pt modelId="{F81E28A7-12F9-4ECA-B59F-6EC9DBFDD501}" type="parTrans" cxnId="{BF6FF827-1C7F-4908-97CF-2D61A8455A5C}">
      <dgm:prSet/>
      <dgm:spPr/>
      <dgm:t>
        <a:bodyPr/>
        <a:lstStyle/>
        <a:p>
          <a:endParaRPr lang="en-US" sz="2000"/>
        </a:p>
      </dgm:t>
    </dgm:pt>
    <dgm:pt modelId="{A9BD268F-FC13-4822-BDF8-05CA8E4358CC}" type="sibTrans" cxnId="{BF6FF827-1C7F-4908-97CF-2D61A8455A5C}">
      <dgm:prSet/>
      <dgm:spPr/>
      <dgm:t>
        <a:bodyPr/>
        <a:lstStyle/>
        <a:p>
          <a:endParaRPr lang="en-US"/>
        </a:p>
      </dgm:t>
    </dgm:pt>
    <dgm:pt modelId="{757F6B1C-181A-42AB-BFC8-53219BDAE74C}">
      <dgm:prSet/>
      <dgm:spPr/>
      <dgm:t>
        <a:bodyPr/>
        <a:lstStyle/>
        <a:p>
          <a:pPr>
            <a:buNone/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Distinguish</a:t>
          </a:r>
        </a:p>
      </dgm:t>
    </dgm:pt>
    <dgm:pt modelId="{46615087-239C-40D8-8BE4-0084C90C0703}" type="parTrans" cxnId="{3C8FDD48-EA4E-4B3C-9236-DB17C485115A}">
      <dgm:prSet/>
      <dgm:spPr/>
      <dgm:t>
        <a:bodyPr/>
        <a:lstStyle/>
        <a:p>
          <a:endParaRPr lang="en-US" sz="2000"/>
        </a:p>
      </dgm:t>
    </dgm:pt>
    <dgm:pt modelId="{89EDFED6-7266-4CA4-B73A-FC3D25A9B9F4}" type="sibTrans" cxnId="{3C8FDD48-EA4E-4B3C-9236-DB17C485115A}">
      <dgm:prSet/>
      <dgm:spPr/>
      <dgm:t>
        <a:bodyPr/>
        <a:lstStyle/>
        <a:p>
          <a:endParaRPr lang="en-US"/>
        </a:p>
      </dgm:t>
    </dgm:pt>
    <dgm:pt modelId="{88554E68-4A73-4159-8F62-BE22188579A0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Understand</a:t>
          </a:r>
        </a:p>
      </dgm:t>
    </dgm:pt>
    <dgm:pt modelId="{40CB5BC1-1EF7-4C45-B981-509D5986C617}" type="parTrans" cxnId="{75AF58AE-8190-4B3B-A586-CA57F2799D19}">
      <dgm:prSet/>
      <dgm:spPr/>
      <dgm:t>
        <a:bodyPr/>
        <a:lstStyle/>
        <a:p>
          <a:endParaRPr lang="en-US" sz="2000"/>
        </a:p>
      </dgm:t>
    </dgm:pt>
    <dgm:pt modelId="{DC8759CA-6738-4B68-86FB-F259ED1948B8}" type="sibTrans" cxnId="{75AF58AE-8190-4B3B-A586-CA57F2799D19}">
      <dgm:prSet/>
      <dgm:spPr/>
      <dgm:t>
        <a:bodyPr/>
        <a:lstStyle/>
        <a:p>
          <a:endParaRPr lang="en-US"/>
        </a:p>
      </dgm:t>
    </dgm:pt>
    <dgm:pt modelId="{17D6E2BB-3CC6-4C8B-A121-87E21BDBD9FF}">
      <dgm:prSet/>
      <dgm:spPr/>
      <dgm:t>
        <a:bodyPr/>
        <a:lstStyle/>
        <a:p>
          <a:pPr>
            <a:buNone/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Understand</a:t>
          </a:r>
        </a:p>
      </dgm:t>
    </dgm:pt>
    <dgm:pt modelId="{E02BA030-7D9D-4E75-AEB3-91F02D8342F4}" type="parTrans" cxnId="{5CE0B00D-E288-4A02-92D1-DE1AAA7B8EAF}">
      <dgm:prSet/>
      <dgm:spPr/>
      <dgm:t>
        <a:bodyPr/>
        <a:lstStyle/>
        <a:p>
          <a:endParaRPr lang="en-US" sz="2000"/>
        </a:p>
      </dgm:t>
    </dgm:pt>
    <dgm:pt modelId="{C2921FB4-F791-4FBA-BA76-98C77AF3E17D}" type="sibTrans" cxnId="{5CE0B00D-E288-4A02-92D1-DE1AAA7B8EAF}">
      <dgm:prSet/>
      <dgm:spPr/>
      <dgm:t>
        <a:bodyPr/>
        <a:lstStyle/>
        <a:p>
          <a:endParaRPr lang="en-US"/>
        </a:p>
      </dgm:t>
    </dgm:pt>
    <dgm:pt modelId="{66F05809-FBA6-4B8A-AB81-8543327AE254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Review</a:t>
          </a:r>
        </a:p>
      </dgm:t>
    </dgm:pt>
    <dgm:pt modelId="{B574B7F1-8392-4C0B-95E0-0818FAE472D5}" type="parTrans" cxnId="{57A83396-2A64-47C6-87AF-C333E152DE4D}">
      <dgm:prSet/>
      <dgm:spPr/>
      <dgm:t>
        <a:bodyPr/>
        <a:lstStyle/>
        <a:p>
          <a:endParaRPr lang="en-US" sz="2000"/>
        </a:p>
      </dgm:t>
    </dgm:pt>
    <dgm:pt modelId="{A39182F6-186D-4354-900D-17A39ED99316}" type="sibTrans" cxnId="{57A83396-2A64-47C6-87AF-C333E152DE4D}">
      <dgm:prSet/>
      <dgm:spPr/>
      <dgm:t>
        <a:bodyPr/>
        <a:lstStyle/>
        <a:p>
          <a:endParaRPr lang="en-US"/>
        </a:p>
      </dgm:t>
    </dgm:pt>
    <dgm:pt modelId="{8D5489E0-29A2-4048-85E2-25B5635D77E1}">
      <dgm:prSet/>
      <dgm:spPr/>
      <dgm:t>
        <a:bodyPr/>
        <a:lstStyle/>
        <a:p>
          <a:pPr>
            <a:buNone/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Review</a:t>
          </a:r>
        </a:p>
      </dgm:t>
    </dgm:pt>
    <dgm:pt modelId="{78A8F734-7C50-4C0B-8F26-40188E51A5AA}" type="parTrans" cxnId="{3E576BA9-B1C7-435E-A791-63934070C6D5}">
      <dgm:prSet/>
      <dgm:spPr/>
      <dgm:t>
        <a:bodyPr/>
        <a:lstStyle/>
        <a:p>
          <a:endParaRPr lang="en-US" sz="2000"/>
        </a:p>
      </dgm:t>
    </dgm:pt>
    <dgm:pt modelId="{2431D58F-89E3-4FC5-B21A-53FE05DA8B06}" type="sibTrans" cxnId="{3E576BA9-B1C7-435E-A791-63934070C6D5}">
      <dgm:prSet/>
      <dgm:spPr/>
      <dgm:t>
        <a:bodyPr/>
        <a:lstStyle/>
        <a:p>
          <a:endParaRPr lang="en-US"/>
        </a:p>
      </dgm:t>
    </dgm:pt>
    <dgm:pt modelId="{FD8C1894-4CBB-EF40-A067-4335F074D96A}">
      <dgm:prSet/>
      <dgm:spPr/>
      <dgm:t>
        <a:bodyPr/>
        <a:lstStyle/>
        <a:p>
          <a:pPr>
            <a:buNone/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hazing.</a:t>
          </a:r>
        </a:p>
      </dgm:t>
    </dgm:pt>
    <dgm:pt modelId="{BDF55C7C-D723-FB45-8D29-1156896BDB68}" type="parTrans" cxnId="{E0AB8815-6082-644C-A2DD-E7FD9416F05A}">
      <dgm:prSet/>
      <dgm:spPr/>
      <dgm:t>
        <a:bodyPr/>
        <a:lstStyle/>
        <a:p>
          <a:endParaRPr lang="en-US"/>
        </a:p>
      </dgm:t>
    </dgm:pt>
    <dgm:pt modelId="{03E5F148-F1C2-1240-85EF-17E62AA25AAD}" type="sibTrans" cxnId="{E0AB8815-6082-644C-A2DD-E7FD9416F05A}">
      <dgm:prSet/>
      <dgm:spPr/>
      <dgm:t>
        <a:bodyPr/>
        <a:lstStyle/>
        <a:p>
          <a:endParaRPr lang="en-US"/>
        </a:p>
      </dgm:t>
    </dgm:pt>
    <dgm:pt modelId="{40B252BD-BD54-B44C-BB1D-DCA50ECF11B7}">
      <dgm:prSet/>
      <dgm:spPr/>
      <dgm:t>
        <a:bodyPr/>
        <a:lstStyle/>
        <a:p>
          <a:pPr>
            <a:buNone/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between</a:t>
          </a:r>
        </a:p>
      </dgm:t>
    </dgm:pt>
    <dgm:pt modelId="{97DB3F0B-6CFB-7E43-A013-6743875BD43D}" type="parTrans" cxnId="{96A7070B-1668-BD4B-8640-9053A561D277}">
      <dgm:prSet/>
      <dgm:spPr/>
      <dgm:t>
        <a:bodyPr/>
        <a:lstStyle/>
        <a:p>
          <a:endParaRPr lang="en-US"/>
        </a:p>
      </dgm:t>
    </dgm:pt>
    <dgm:pt modelId="{7D96D196-C401-214B-B733-578E25FDBA37}" type="sibTrans" cxnId="{96A7070B-1668-BD4B-8640-9053A561D277}">
      <dgm:prSet/>
      <dgm:spPr/>
      <dgm:t>
        <a:bodyPr/>
        <a:lstStyle/>
        <a:p>
          <a:endParaRPr lang="en-US"/>
        </a:p>
      </dgm:t>
    </dgm:pt>
    <dgm:pt modelId="{E6C0165D-3633-1E46-B1C8-CDE1D90A964F}">
      <dgm:prSet/>
      <dgm:spPr/>
      <dgm:t>
        <a:bodyPr/>
        <a:lstStyle/>
        <a:p>
          <a:pPr>
            <a:buNone/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hazing and</a:t>
          </a:r>
        </a:p>
      </dgm:t>
    </dgm:pt>
    <dgm:pt modelId="{00033DC3-0BE7-044B-9AAB-1F02A93B1FB8}" type="parTrans" cxnId="{FC8E0BAC-47CD-CA4B-830E-630C3DF112DB}">
      <dgm:prSet/>
      <dgm:spPr/>
      <dgm:t>
        <a:bodyPr/>
        <a:lstStyle/>
        <a:p>
          <a:endParaRPr lang="en-US"/>
        </a:p>
      </dgm:t>
    </dgm:pt>
    <dgm:pt modelId="{2B829CA6-0801-AF49-9729-FA45399F979B}" type="sibTrans" cxnId="{FC8E0BAC-47CD-CA4B-830E-630C3DF112DB}">
      <dgm:prSet/>
      <dgm:spPr/>
      <dgm:t>
        <a:bodyPr/>
        <a:lstStyle/>
        <a:p>
          <a:endParaRPr lang="en-US"/>
        </a:p>
      </dgm:t>
    </dgm:pt>
    <dgm:pt modelId="{AEC3107C-E74C-0D41-960C-C91836969A8A}">
      <dgm:prSet/>
      <dgm:spPr/>
      <dgm:t>
        <a:bodyPr/>
        <a:lstStyle/>
        <a:p>
          <a:pPr>
            <a:buNone/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other</a:t>
          </a:r>
        </a:p>
      </dgm:t>
    </dgm:pt>
    <dgm:pt modelId="{74F315EF-2C43-BE43-9088-EB163153BF1C}" type="parTrans" cxnId="{278251DD-8A78-F54E-B9ED-5F5582708460}">
      <dgm:prSet/>
      <dgm:spPr/>
      <dgm:t>
        <a:bodyPr/>
        <a:lstStyle/>
        <a:p>
          <a:endParaRPr lang="en-US"/>
        </a:p>
      </dgm:t>
    </dgm:pt>
    <dgm:pt modelId="{03535E86-023A-5841-A262-7E1CE60189B3}" type="sibTrans" cxnId="{278251DD-8A78-F54E-B9ED-5F5582708460}">
      <dgm:prSet/>
      <dgm:spPr/>
      <dgm:t>
        <a:bodyPr/>
        <a:lstStyle/>
        <a:p>
          <a:endParaRPr lang="en-US"/>
        </a:p>
      </dgm:t>
    </dgm:pt>
    <dgm:pt modelId="{7FE81EE8-C29F-804D-9FE7-19F470FD17DD}">
      <dgm:prSet/>
      <dgm:spPr/>
      <dgm:t>
        <a:bodyPr/>
        <a:lstStyle/>
        <a:p>
          <a:pPr>
            <a:buNone/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harassment.</a:t>
          </a:r>
        </a:p>
      </dgm:t>
    </dgm:pt>
    <dgm:pt modelId="{1B87784E-00EC-EF42-9FCC-1B22C04CD84B}" type="parTrans" cxnId="{AC4DFE58-DC49-0345-B9AC-5EA6BD78150F}">
      <dgm:prSet/>
      <dgm:spPr/>
      <dgm:t>
        <a:bodyPr/>
        <a:lstStyle/>
        <a:p>
          <a:endParaRPr lang="en-US"/>
        </a:p>
      </dgm:t>
    </dgm:pt>
    <dgm:pt modelId="{52CAD11C-4BE0-014B-BE7C-44BEED8BB0AC}" type="sibTrans" cxnId="{AC4DFE58-DC49-0345-B9AC-5EA6BD78150F}">
      <dgm:prSet/>
      <dgm:spPr/>
      <dgm:t>
        <a:bodyPr/>
        <a:lstStyle/>
        <a:p>
          <a:endParaRPr lang="en-US"/>
        </a:p>
      </dgm:t>
    </dgm:pt>
    <dgm:pt modelId="{4328FE62-3BFE-DF4E-A027-35B69C903FEF}">
      <dgm:prSet/>
      <dgm:spPr/>
      <dgm:t>
        <a:bodyPr/>
        <a:lstStyle/>
        <a:p>
          <a:pPr>
            <a:buNone/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the risk</a:t>
          </a:r>
        </a:p>
      </dgm:t>
    </dgm:pt>
    <dgm:pt modelId="{11654E01-4585-EA45-B909-316E5AEF797F}" type="parTrans" cxnId="{8ACBBE35-FCCA-F046-80D6-CFCF6E46852E}">
      <dgm:prSet/>
      <dgm:spPr/>
      <dgm:t>
        <a:bodyPr/>
        <a:lstStyle/>
        <a:p>
          <a:endParaRPr lang="en-US"/>
        </a:p>
      </dgm:t>
    </dgm:pt>
    <dgm:pt modelId="{9474691F-8C0E-8F47-9EEF-C20E831777C3}" type="sibTrans" cxnId="{8ACBBE35-FCCA-F046-80D6-CFCF6E46852E}">
      <dgm:prSet/>
      <dgm:spPr/>
      <dgm:t>
        <a:bodyPr/>
        <a:lstStyle/>
        <a:p>
          <a:endParaRPr lang="en-US"/>
        </a:p>
      </dgm:t>
    </dgm:pt>
    <dgm:pt modelId="{0E99DCEE-91C8-574D-82F6-5FE81C8D9B6F}">
      <dgm:prSet/>
      <dgm:spPr/>
      <dgm:t>
        <a:bodyPr/>
        <a:lstStyle/>
        <a:p>
          <a:pPr>
            <a:buNone/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factors and</a:t>
          </a:r>
        </a:p>
      </dgm:t>
    </dgm:pt>
    <dgm:pt modelId="{54806DA3-9EB7-C746-8436-139DA2B475AA}" type="parTrans" cxnId="{1CE441A5-F363-DE42-A1CE-FB6B546F8CE5}">
      <dgm:prSet/>
      <dgm:spPr/>
      <dgm:t>
        <a:bodyPr/>
        <a:lstStyle/>
        <a:p>
          <a:endParaRPr lang="en-US"/>
        </a:p>
      </dgm:t>
    </dgm:pt>
    <dgm:pt modelId="{F0587A05-2459-C047-AE70-95CA6343F35D}" type="sibTrans" cxnId="{1CE441A5-F363-DE42-A1CE-FB6B546F8CE5}">
      <dgm:prSet/>
      <dgm:spPr/>
      <dgm:t>
        <a:bodyPr/>
        <a:lstStyle/>
        <a:p>
          <a:endParaRPr lang="en-US"/>
        </a:p>
      </dgm:t>
    </dgm:pt>
    <dgm:pt modelId="{A4194C89-D49F-AD48-9BAF-86B4AC110848}">
      <dgm:prSet/>
      <dgm:spPr/>
      <dgm:t>
        <a:bodyPr/>
        <a:lstStyle/>
        <a:p>
          <a:pPr>
            <a:buNone/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impacts of</a:t>
          </a:r>
        </a:p>
      </dgm:t>
    </dgm:pt>
    <dgm:pt modelId="{6D52C6DA-8CBE-4A45-B65D-D6934CDFE894}" type="parTrans" cxnId="{8DBD97C6-8A34-B54C-836A-4FFFD7DAE0C8}">
      <dgm:prSet/>
      <dgm:spPr/>
      <dgm:t>
        <a:bodyPr/>
        <a:lstStyle/>
        <a:p>
          <a:endParaRPr lang="en-US"/>
        </a:p>
      </dgm:t>
    </dgm:pt>
    <dgm:pt modelId="{C963C7D1-994E-904D-8416-EF144BB8568B}" type="sibTrans" cxnId="{8DBD97C6-8A34-B54C-836A-4FFFD7DAE0C8}">
      <dgm:prSet/>
      <dgm:spPr/>
      <dgm:t>
        <a:bodyPr/>
        <a:lstStyle/>
        <a:p>
          <a:endParaRPr lang="en-US"/>
        </a:p>
      </dgm:t>
    </dgm:pt>
    <dgm:pt modelId="{516C48D2-7143-924F-AB98-35C4E17CE9D2}">
      <dgm:prSet/>
      <dgm:spPr/>
      <dgm:t>
        <a:bodyPr/>
        <a:lstStyle/>
        <a:p>
          <a:pPr>
            <a:buNone/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hazing.</a:t>
          </a:r>
        </a:p>
      </dgm:t>
    </dgm:pt>
    <dgm:pt modelId="{3B49E1AA-F9C3-554B-B27B-361DA4D9739F}" type="parTrans" cxnId="{EA355DA3-61EC-B94B-AC83-5BDE159C0C65}">
      <dgm:prSet/>
      <dgm:spPr/>
      <dgm:t>
        <a:bodyPr/>
        <a:lstStyle/>
        <a:p>
          <a:endParaRPr lang="en-US"/>
        </a:p>
      </dgm:t>
    </dgm:pt>
    <dgm:pt modelId="{86C7F7F1-1BA3-B644-8FDE-7F89DB27A359}" type="sibTrans" cxnId="{EA355DA3-61EC-B94B-AC83-5BDE159C0C65}">
      <dgm:prSet/>
      <dgm:spPr/>
      <dgm:t>
        <a:bodyPr/>
        <a:lstStyle/>
        <a:p>
          <a:endParaRPr lang="en-US"/>
        </a:p>
      </dgm:t>
    </dgm:pt>
    <dgm:pt modelId="{BC17B878-B438-9E4F-A6E7-D896514CB977}">
      <dgm:prSet/>
      <dgm:spPr/>
      <dgm:t>
        <a:bodyPr/>
        <a:lstStyle/>
        <a:p>
          <a:pPr>
            <a:buNone/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preventative</a:t>
          </a:r>
        </a:p>
      </dgm:t>
    </dgm:pt>
    <dgm:pt modelId="{C6EBD79E-605F-774C-87F1-99819520C13A}" type="parTrans" cxnId="{78F23F84-276A-6442-98DA-7E6092436249}">
      <dgm:prSet/>
      <dgm:spPr/>
      <dgm:t>
        <a:bodyPr/>
        <a:lstStyle/>
        <a:p>
          <a:endParaRPr lang="en-US"/>
        </a:p>
      </dgm:t>
    </dgm:pt>
    <dgm:pt modelId="{C8A44C60-B85B-D84F-98B4-E9D2EC9E3313}" type="sibTrans" cxnId="{78F23F84-276A-6442-98DA-7E6092436249}">
      <dgm:prSet/>
      <dgm:spPr/>
      <dgm:t>
        <a:bodyPr/>
        <a:lstStyle/>
        <a:p>
          <a:endParaRPr lang="en-US"/>
        </a:p>
      </dgm:t>
    </dgm:pt>
    <dgm:pt modelId="{A8268DA9-ABFF-5940-9908-6E904AE12FBC}">
      <dgm:prSet/>
      <dgm:spPr/>
      <dgm:t>
        <a:bodyPr/>
        <a:lstStyle/>
        <a:p>
          <a:pPr>
            <a:buNone/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strategies.</a:t>
          </a:r>
        </a:p>
      </dgm:t>
    </dgm:pt>
    <dgm:pt modelId="{2375F1D9-D909-2C47-B1BB-C3208153E2BF}" type="parTrans" cxnId="{04071321-B53E-DF47-903C-4DC58B19B395}">
      <dgm:prSet/>
      <dgm:spPr/>
      <dgm:t>
        <a:bodyPr/>
        <a:lstStyle/>
        <a:p>
          <a:endParaRPr lang="en-US"/>
        </a:p>
      </dgm:t>
    </dgm:pt>
    <dgm:pt modelId="{E0092B55-9418-FF49-8953-ED3B50CFC340}" type="sibTrans" cxnId="{04071321-B53E-DF47-903C-4DC58B19B395}">
      <dgm:prSet/>
      <dgm:spPr/>
      <dgm:t>
        <a:bodyPr/>
        <a:lstStyle/>
        <a:p>
          <a:endParaRPr lang="en-US"/>
        </a:p>
      </dgm:t>
    </dgm:pt>
    <dgm:pt modelId="{A288B6F8-642D-9647-BF00-0E162BB0B4CB}" type="pres">
      <dgm:prSet presAssocID="{CF9BA36A-1745-47CC-A413-807E8DE54C21}" presName="Name0" presStyleCnt="0">
        <dgm:presLayoutVars>
          <dgm:dir/>
          <dgm:animLvl val="lvl"/>
          <dgm:resizeHandles val="exact"/>
        </dgm:presLayoutVars>
      </dgm:prSet>
      <dgm:spPr/>
    </dgm:pt>
    <dgm:pt modelId="{8D5FC4C4-0C27-584B-BA91-C3791A0F5C3B}" type="pres">
      <dgm:prSet presAssocID="{85F9981E-25A2-403B-B108-C138AF11FEB1}" presName="composite" presStyleCnt="0"/>
      <dgm:spPr/>
    </dgm:pt>
    <dgm:pt modelId="{A37336C1-D0E6-534D-B1B6-D2A1CC2988D2}" type="pres">
      <dgm:prSet presAssocID="{85F9981E-25A2-403B-B108-C138AF11FEB1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4F63A64A-776B-6043-88ED-740004230F45}" type="pres">
      <dgm:prSet presAssocID="{85F9981E-25A2-403B-B108-C138AF11FEB1}" presName="desTx" presStyleLbl="alignAccFollowNode1" presStyleIdx="0" presStyleCnt="4">
        <dgm:presLayoutVars>
          <dgm:bulletEnabled val="1"/>
        </dgm:presLayoutVars>
      </dgm:prSet>
      <dgm:spPr/>
    </dgm:pt>
    <dgm:pt modelId="{C8ADA3AD-C6CF-6E4E-95F2-C6834214DB01}" type="pres">
      <dgm:prSet presAssocID="{FF000EF5-2297-4011-9991-B08AF0FD0E89}" presName="space" presStyleCnt="0"/>
      <dgm:spPr/>
    </dgm:pt>
    <dgm:pt modelId="{64C0CE6C-10E7-6D4C-A9D8-DEA32113DCF1}" type="pres">
      <dgm:prSet presAssocID="{FF2001DB-789F-4F1C-9561-FAC1D66EBA40}" presName="composite" presStyleCnt="0"/>
      <dgm:spPr/>
    </dgm:pt>
    <dgm:pt modelId="{01004062-FF00-0147-BFD2-EBEB84215D5A}" type="pres">
      <dgm:prSet presAssocID="{FF2001DB-789F-4F1C-9561-FAC1D66EBA40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33A77CEC-6926-5E4D-BA8A-E88981118564}" type="pres">
      <dgm:prSet presAssocID="{FF2001DB-789F-4F1C-9561-FAC1D66EBA40}" presName="desTx" presStyleLbl="alignAccFollowNode1" presStyleIdx="1" presStyleCnt="4">
        <dgm:presLayoutVars>
          <dgm:bulletEnabled val="1"/>
        </dgm:presLayoutVars>
      </dgm:prSet>
      <dgm:spPr/>
    </dgm:pt>
    <dgm:pt modelId="{A222AF47-77A5-7346-84A3-A2898EB0C92A}" type="pres">
      <dgm:prSet presAssocID="{A9BD268F-FC13-4822-BDF8-05CA8E4358CC}" presName="space" presStyleCnt="0"/>
      <dgm:spPr/>
    </dgm:pt>
    <dgm:pt modelId="{303A8D1F-B2E5-D941-92D1-61FE6420962C}" type="pres">
      <dgm:prSet presAssocID="{88554E68-4A73-4159-8F62-BE22188579A0}" presName="composite" presStyleCnt="0"/>
      <dgm:spPr/>
    </dgm:pt>
    <dgm:pt modelId="{F6735DFA-8B79-7A4E-B24F-4B7609B76403}" type="pres">
      <dgm:prSet presAssocID="{88554E68-4A73-4159-8F62-BE22188579A0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0F753421-2C6B-3B47-9EF6-0229EE291918}" type="pres">
      <dgm:prSet presAssocID="{88554E68-4A73-4159-8F62-BE22188579A0}" presName="desTx" presStyleLbl="alignAccFollowNode1" presStyleIdx="2" presStyleCnt="4">
        <dgm:presLayoutVars>
          <dgm:bulletEnabled val="1"/>
        </dgm:presLayoutVars>
      </dgm:prSet>
      <dgm:spPr/>
    </dgm:pt>
    <dgm:pt modelId="{09DA0BBB-3A09-D742-B1CA-FECAFBB9E8B0}" type="pres">
      <dgm:prSet presAssocID="{DC8759CA-6738-4B68-86FB-F259ED1948B8}" presName="space" presStyleCnt="0"/>
      <dgm:spPr/>
    </dgm:pt>
    <dgm:pt modelId="{28543A44-57E2-DE46-955E-711F777182E8}" type="pres">
      <dgm:prSet presAssocID="{66F05809-FBA6-4B8A-AB81-8543327AE254}" presName="composite" presStyleCnt="0"/>
      <dgm:spPr/>
    </dgm:pt>
    <dgm:pt modelId="{ABF0C8A0-B46A-1545-ADC5-566E06BEB184}" type="pres">
      <dgm:prSet presAssocID="{66F05809-FBA6-4B8A-AB81-8543327AE254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13B04C71-9274-3341-86D0-F400E9FC2D09}" type="pres">
      <dgm:prSet presAssocID="{66F05809-FBA6-4B8A-AB81-8543327AE254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96A7070B-1668-BD4B-8640-9053A561D277}" srcId="{FF2001DB-789F-4F1C-9561-FAC1D66EBA40}" destId="{40B252BD-BD54-B44C-BB1D-DCA50ECF11B7}" srcOrd="1" destOrd="0" parTransId="{97DB3F0B-6CFB-7E43-A013-6743875BD43D}" sibTransId="{7D96D196-C401-214B-B733-578E25FDBA37}"/>
    <dgm:cxn modelId="{5CE0B00D-E288-4A02-92D1-DE1AAA7B8EAF}" srcId="{88554E68-4A73-4159-8F62-BE22188579A0}" destId="{17D6E2BB-3CC6-4C8B-A121-87E21BDBD9FF}" srcOrd="0" destOrd="0" parTransId="{E02BA030-7D9D-4E75-AEB3-91F02D8342F4}" sibTransId="{C2921FB4-F791-4FBA-BA76-98C77AF3E17D}"/>
    <dgm:cxn modelId="{E0AB8815-6082-644C-A2DD-E7FD9416F05A}" srcId="{85F9981E-25A2-403B-B108-C138AF11FEB1}" destId="{FD8C1894-4CBB-EF40-A067-4335F074D96A}" srcOrd="1" destOrd="0" parTransId="{BDF55C7C-D723-FB45-8D29-1156896BDB68}" sibTransId="{03E5F148-F1C2-1240-85EF-17E62AA25AAD}"/>
    <dgm:cxn modelId="{04071321-B53E-DF47-903C-4DC58B19B395}" srcId="{66F05809-FBA6-4B8A-AB81-8543327AE254}" destId="{A8268DA9-ABFF-5940-9908-6E904AE12FBC}" srcOrd="2" destOrd="0" parTransId="{2375F1D9-D909-2C47-B1BB-C3208153E2BF}" sibTransId="{E0092B55-9418-FF49-8953-ED3B50CFC340}"/>
    <dgm:cxn modelId="{BF6FF827-1C7F-4908-97CF-2D61A8455A5C}" srcId="{CF9BA36A-1745-47CC-A413-807E8DE54C21}" destId="{FF2001DB-789F-4F1C-9561-FAC1D66EBA40}" srcOrd="1" destOrd="0" parTransId="{F81E28A7-12F9-4ECA-B59F-6EC9DBFDD501}" sibTransId="{A9BD268F-FC13-4822-BDF8-05CA8E4358CC}"/>
    <dgm:cxn modelId="{8ACBBE35-FCCA-F046-80D6-CFCF6E46852E}" srcId="{88554E68-4A73-4159-8F62-BE22188579A0}" destId="{4328FE62-3BFE-DF4E-A027-35B69C903FEF}" srcOrd="1" destOrd="0" parTransId="{11654E01-4585-EA45-B909-316E5AEF797F}" sibTransId="{9474691F-8C0E-8F47-9EEF-C20E831777C3}"/>
    <dgm:cxn modelId="{A16E7339-2E39-AA45-8DF5-69D11C91E807}" type="presOf" srcId="{AEC3107C-E74C-0D41-960C-C91836969A8A}" destId="{33A77CEC-6926-5E4D-BA8A-E88981118564}" srcOrd="0" destOrd="3" presId="urn:microsoft.com/office/officeart/2005/8/layout/hList1"/>
    <dgm:cxn modelId="{741F963C-D8FB-8047-AF85-ED0834F575BF}" type="presOf" srcId="{E6C0165D-3633-1E46-B1C8-CDE1D90A964F}" destId="{33A77CEC-6926-5E4D-BA8A-E88981118564}" srcOrd="0" destOrd="2" presId="urn:microsoft.com/office/officeart/2005/8/layout/hList1"/>
    <dgm:cxn modelId="{BD2B1B3F-EEE8-3E41-B21B-B4A35D295FA5}" type="presOf" srcId="{66F05809-FBA6-4B8A-AB81-8543327AE254}" destId="{ABF0C8A0-B46A-1545-ADC5-566E06BEB184}" srcOrd="0" destOrd="0" presId="urn:microsoft.com/office/officeart/2005/8/layout/hList1"/>
    <dgm:cxn modelId="{3C8FDD48-EA4E-4B3C-9236-DB17C485115A}" srcId="{FF2001DB-789F-4F1C-9561-FAC1D66EBA40}" destId="{757F6B1C-181A-42AB-BFC8-53219BDAE74C}" srcOrd="0" destOrd="0" parTransId="{46615087-239C-40D8-8BE4-0084C90C0703}" sibTransId="{89EDFED6-7266-4CA4-B73A-FC3D25A9B9F4}"/>
    <dgm:cxn modelId="{082DED4A-160B-8C4A-B9AA-72EA33BA03B1}" type="presOf" srcId="{A8268DA9-ABFF-5940-9908-6E904AE12FBC}" destId="{13B04C71-9274-3341-86D0-F400E9FC2D09}" srcOrd="0" destOrd="2" presId="urn:microsoft.com/office/officeart/2005/8/layout/hList1"/>
    <dgm:cxn modelId="{E76FCC4B-1C32-E54C-8B7E-F4B02A7E7236}" type="presOf" srcId="{A4194C89-D49F-AD48-9BAF-86B4AC110848}" destId="{0F753421-2C6B-3B47-9EF6-0229EE291918}" srcOrd="0" destOrd="3" presId="urn:microsoft.com/office/officeart/2005/8/layout/hList1"/>
    <dgm:cxn modelId="{D37C1A6D-E300-D844-AA68-24E35FDCB469}" type="presOf" srcId="{85F9981E-25A2-403B-B108-C138AF11FEB1}" destId="{A37336C1-D0E6-534D-B1B6-D2A1CC2988D2}" srcOrd="0" destOrd="0" presId="urn:microsoft.com/office/officeart/2005/8/layout/hList1"/>
    <dgm:cxn modelId="{7727F66F-5C56-4443-A29B-5EBD98952A77}" type="presOf" srcId="{FD8C1894-4CBB-EF40-A067-4335F074D96A}" destId="{4F63A64A-776B-6043-88ED-740004230F45}" srcOrd="0" destOrd="1" presId="urn:microsoft.com/office/officeart/2005/8/layout/hList1"/>
    <dgm:cxn modelId="{27CC8372-391F-6740-AF27-456751780EB9}" type="presOf" srcId="{A21B1FD0-AE3B-40AC-8C38-C9CD58A07E04}" destId="{4F63A64A-776B-6043-88ED-740004230F45}" srcOrd="0" destOrd="0" presId="urn:microsoft.com/office/officeart/2005/8/layout/hList1"/>
    <dgm:cxn modelId="{AC4DFE58-DC49-0345-B9AC-5EA6BD78150F}" srcId="{FF2001DB-789F-4F1C-9561-FAC1D66EBA40}" destId="{7FE81EE8-C29F-804D-9FE7-19F470FD17DD}" srcOrd="4" destOrd="0" parTransId="{1B87784E-00EC-EF42-9FCC-1B22C04CD84B}" sibTransId="{52CAD11C-4BE0-014B-BE7C-44BEED8BB0AC}"/>
    <dgm:cxn modelId="{4CCBDA82-6C5C-4CF6-A7EF-5D5D7D6BC533}" srcId="{CF9BA36A-1745-47CC-A413-807E8DE54C21}" destId="{85F9981E-25A2-403B-B108-C138AF11FEB1}" srcOrd="0" destOrd="0" parTransId="{AB68B31E-D43D-45E3-8A84-282B42B51906}" sibTransId="{FF000EF5-2297-4011-9991-B08AF0FD0E89}"/>
    <dgm:cxn modelId="{78F23F84-276A-6442-98DA-7E6092436249}" srcId="{66F05809-FBA6-4B8A-AB81-8543327AE254}" destId="{BC17B878-B438-9E4F-A6E7-D896514CB977}" srcOrd="1" destOrd="0" parTransId="{C6EBD79E-605F-774C-87F1-99819520C13A}" sibTransId="{C8A44C60-B85B-D84F-98B4-E9D2EC9E3313}"/>
    <dgm:cxn modelId="{57A83396-2A64-47C6-87AF-C333E152DE4D}" srcId="{CF9BA36A-1745-47CC-A413-807E8DE54C21}" destId="{66F05809-FBA6-4B8A-AB81-8543327AE254}" srcOrd="3" destOrd="0" parTransId="{B574B7F1-8392-4C0B-95E0-0818FAE472D5}" sibTransId="{A39182F6-186D-4354-900D-17A39ED99316}"/>
    <dgm:cxn modelId="{A32A4C9C-D309-1944-AABE-6DB7135A61DA}" type="presOf" srcId="{88554E68-4A73-4159-8F62-BE22188579A0}" destId="{F6735DFA-8B79-7A4E-B24F-4B7609B76403}" srcOrd="0" destOrd="0" presId="urn:microsoft.com/office/officeart/2005/8/layout/hList1"/>
    <dgm:cxn modelId="{4CE5F39C-C366-A243-80AE-225089ACA2AB}" type="presOf" srcId="{BC17B878-B438-9E4F-A6E7-D896514CB977}" destId="{13B04C71-9274-3341-86D0-F400E9FC2D09}" srcOrd="0" destOrd="1" presId="urn:microsoft.com/office/officeart/2005/8/layout/hList1"/>
    <dgm:cxn modelId="{EA355DA3-61EC-B94B-AC83-5BDE159C0C65}" srcId="{88554E68-4A73-4159-8F62-BE22188579A0}" destId="{516C48D2-7143-924F-AB98-35C4E17CE9D2}" srcOrd="4" destOrd="0" parTransId="{3B49E1AA-F9C3-554B-B27B-361DA4D9739F}" sibTransId="{86C7F7F1-1BA3-B644-8FDE-7F89DB27A359}"/>
    <dgm:cxn modelId="{1CE441A5-F363-DE42-A1CE-FB6B546F8CE5}" srcId="{88554E68-4A73-4159-8F62-BE22188579A0}" destId="{0E99DCEE-91C8-574D-82F6-5FE81C8D9B6F}" srcOrd="2" destOrd="0" parTransId="{54806DA3-9EB7-C746-8436-139DA2B475AA}" sibTransId="{F0587A05-2459-C047-AE70-95CA6343F35D}"/>
    <dgm:cxn modelId="{3E576BA9-B1C7-435E-A791-63934070C6D5}" srcId="{66F05809-FBA6-4B8A-AB81-8543327AE254}" destId="{8D5489E0-29A2-4048-85E2-25B5635D77E1}" srcOrd="0" destOrd="0" parTransId="{78A8F734-7C50-4C0B-8F26-40188E51A5AA}" sibTransId="{2431D58F-89E3-4FC5-B21A-53FE05DA8B06}"/>
    <dgm:cxn modelId="{8574FDA9-130D-C947-A2A2-1A3C26498411}" type="presOf" srcId="{FF2001DB-789F-4F1C-9561-FAC1D66EBA40}" destId="{01004062-FF00-0147-BFD2-EBEB84215D5A}" srcOrd="0" destOrd="0" presId="urn:microsoft.com/office/officeart/2005/8/layout/hList1"/>
    <dgm:cxn modelId="{FC8E0BAC-47CD-CA4B-830E-630C3DF112DB}" srcId="{FF2001DB-789F-4F1C-9561-FAC1D66EBA40}" destId="{E6C0165D-3633-1E46-B1C8-CDE1D90A964F}" srcOrd="2" destOrd="0" parTransId="{00033DC3-0BE7-044B-9AAB-1F02A93B1FB8}" sibTransId="{2B829CA6-0801-AF49-9729-FA45399F979B}"/>
    <dgm:cxn modelId="{75AF58AE-8190-4B3B-A586-CA57F2799D19}" srcId="{CF9BA36A-1745-47CC-A413-807E8DE54C21}" destId="{88554E68-4A73-4159-8F62-BE22188579A0}" srcOrd="2" destOrd="0" parTransId="{40CB5BC1-1EF7-4C45-B981-509D5986C617}" sibTransId="{DC8759CA-6738-4B68-86FB-F259ED1948B8}"/>
    <dgm:cxn modelId="{E4910FB7-7F61-0444-978F-D1B8FE6327D0}" type="presOf" srcId="{757F6B1C-181A-42AB-BFC8-53219BDAE74C}" destId="{33A77CEC-6926-5E4D-BA8A-E88981118564}" srcOrd="0" destOrd="0" presId="urn:microsoft.com/office/officeart/2005/8/layout/hList1"/>
    <dgm:cxn modelId="{D06A52BB-7D6C-0D43-B058-F97CAB7AD0AD}" type="presOf" srcId="{0E99DCEE-91C8-574D-82F6-5FE81C8D9B6F}" destId="{0F753421-2C6B-3B47-9EF6-0229EE291918}" srcOrd="0" destOrd="2" presId="urn:microsoft.com/office/officeart/2005/8/layout/hList1"/>
    <dgm:cxn modelId="{F9ED4CC6-48DF-5741-BFF0-F2A3DA1FF12F}" type="presOf" srcId="{516C48D2-7143-924F-AB98-35C4E17CE9D2}" destId="{0F753421-2C6B-3B47-9EF6-0229EE291918}" srcOrd="0" destOrd="4" presId="urn:microsoft.com/office/officeart/2005/8/layout/hList1"/>
    <dgm:cxn modelId="{8DBD97C6-8A34-B54C-836A-4FFFD7DAE0C8}" srcId="{88554E68-4A73-4159-8F62-BE22188579A0}" destId="{A4194C89-D49F-AD48-9BAF-86B4AC110848}" srcOrd="3" destOrd="0" parTransId="{6D52C6DA-8CBE-4A45-B65D-D6934CDFE894}" sibTransId="{C963C7D1-994E-904D-8416-EF144BB8568B}"/>
    <dgm:cxn modelId="{8CFF92C8-6EF5-EC45-B6C6-2C639AD1A68B}" type="presOf" srcId="{4328FE62-3BFE-DF4E-A027-35B69C903FEF}" destId="{0F753421-2C6B-3B47-9EF6-0229EE291918}" srcOrd="0" destOrd="1" presId="urn:microsoft.com/office/officeart/2005/8/layout/hList1"/>
    <dgm:cxn modelId="{42E700D5-8568-C947-860D-7ED51E87C1BF}" type="presOf" srcId="{8D5489E0-29A2-4048-85E2-25B5635D77E1}" destId="{13B04C71-9274-3341-86D0-F400E9FC2D09}" srcOrd="0" destOrd="0" presId="urn:microsoft.com/office/officeart/2005/8/layout/hList1"/>
    <dgm:cxn modelId="{278251DD-8A78-F54E-B9ED-5F5582708460}" srcId="{FF2001DB-789F-4F1C-9561-FAC1D66EBA40}" destId="{AEC3107C-E74C-0D41-960C-C91836969A8A}" srcOrd="3" destOrd="0" parTransId="{74F315EF-2C43-BE43-9088-EB163153BF1C}" sibTransId="{03535E86-023A-5841-A262-7E1CE60189B3}"/>
    <dgm:cxn modelId="{9D5DE0E0-3746-314B-AFA3-A19A5BA98248}" type="presOf" srcId="{CF9BA36A-1745-47CC-A413-807E8DE54C21}" destId="{A288B6F8-642D-9647-BF00-0E162BB0B4CB}" srcOrd="0" destOrd="0" presId="urn:microsoft.com/office/officeart/2005/8/layout/hList1"/>
    <dgm:cxn modelId="{36CB2CE3-6E72-F14E-9B9C-D2F37B8CDC90}" type="presOf" srcId="{17D6E2BB-3CC6-4C8B-A121-87E21BDBD9FF}" destId="{0F753421-2C6B-3B47-9EF6-0229EE291918}" srcOrd="0" destOrd="0" presId="urn:microsoft.com/office/officeart/2005/8/layout/hList1"/>
    <dgm:cxn modelId="{86A53BEA-4210-4288-B52A-A8D469E8229F}" srcId="{85F9981E-25A2-403B-B108-C138AF11FEB1}" destId="{A21B1FD0-AE3B-40AC-8C38-C9CD58A07E04}" srcOrd="0" destOrd="0" parTransId="{1E0747A3-3120-40E0-999B-6B8217CCF404}" sibTransId="{7ED7216C-227B-4890-B6DE-FE0AAD3B95BA}"/>
    <dgm:cxn modelId="{AA7662EC-C6EA-A243-9B43-7A75F5D3874A}" type="presOf" srcId="{7FE81EE8-C29F-804D-9FE7-19F470FD17DD}" destId="{33A77CEC-6926-5E4D-BA8A-E88981118564}" srcOrd="0" destOrd="4" presId="urn:microsoft.com/office/officeart/2005/8/layout/hList1"/>
    <dgm:cxn modelId="{A88598EC-5785-FC44-BF38-FE6F67201DBD}" type="presOf" srcId="{40B252BD-BD54-B44C-BB1D-DCA50ECF11B7}" destId="{33A77CEC-6926-5E4D-BA8A-E88981118564}" srcOrd="0" destOrd="1" presId="urn:microsoft.com/office/officeart/2005/8/layout/hList1"/>
    <dgm:cxn modelId="{CBEB8B90-D5A5-F845-8488-60D9E5BCC3C0}" type="presParOf" srcId="{A288B6F8-642D-9647-BF00-0E162BB0B4CB}" destId="{8D5FC4C4-0C27-584B-BA91-C3791A0F5C3B}" srcOrd="0" destOrd="0" presId="urn:microsoft.com/office/officeart/2005/8/layout/hList1"/>
    <dgm:cxn modelId="{46CED942-99AC-0C4B-9078-148A8F786DCB}" type="presParOf" srcId="{8D5FC4C4-0C27-584B-BA91-C3791A0F5C3B}" destId="{A37336C1-D0E6-534D-B1B6-D2A1CC2988D2}" srcOrd="0" destOrd="0" presId="urn:microsoft.com/office/officeart/2005/8/layout/hList1"/>
    <dgm:cxn modelId="{4A5EE3C4-FE7F-9749-8345-B1F922C54E36}" type="presParOf" srcId="{8D5FC4C4-0C27-584B-BA91-C3791A0F5C3B}" destId="{4F63A64A-776B-6043-88ED-740004230F45}" srcOrd="1" destOrd="0" presId="urn:microsoft.com/office/officeart/2005/8/layout/hList1"/>
    <dgm:cxn modelId="{743A75F5-C2EB-7A4B-A665-6B4CCC638309}" type="presParOf" srcId="{A288B6F8-642D-9647-BF00-0E162BB0B4CB}" destId="{C8ADA3AD-C6CF-6E4E-95F2-C6834214DB01}" srcOrd="1" destOrd="0" presId="urn:microsoft.com/office/officeart/2005/8/layout/hList1"/>
    <dgm:cxn modelId="{C42BFE89-2C6B-5C43-B58D-3F47D4277A1F}" type="presParOf" srcId="{A288B6F8-642D-9647-BF00-0E162BB0B4CB}" destId="{64C0CE6C-10E7-6D4C-A9D8-DEA32113DCF1}" srcOrd="2" destOrd="0" presId="urn:microsoft.com/office/officeart/2005/8/layout/hList1"/>
    <dgm:cxn modelId="{F0C3BE92-C06C-3E48-AD04-96BC45C737C0}" type="presParOf" srcId="{64C0CE6C-10E7-6D4C-A9D8-DEA32113DCF1}" destId="{01004062-FF00-0147-BFD2-EBEB84215D5A}" srcOrd="0" destOrd="0" presId="urn:microsoft.com/office/officeart/2005/8/layout/hList1"/>
    <dgm:cxn modelId="{7646F32E-BB70-DF42-9D19-A2513533BFC2}" type="presParOf" srcId="{64C0CE6C-10E7-6D4C-A9D8-DEA32113DCF1}" destId="{33A77CEC-6926-5E4D-BA8A-E88981118564}" srcOrd="1" destOrd="0" presId="urn:microsoft.com/office/officeart/2005/8/layout/hList1"/>
    <dgm:cxn modelId="{4017AAD8-9203-4649-9737-1ADC2156867D}" type="presParOf" srcId="{A288B6F8-642D-9647-BF00-0E162BB0B4CB}" destId="{A222AF47-77A5-7346-84A3-A2898EB0C92A}" srcOrd="3" destOrd="0" presId="urn:microsoft.com/office/officeart/2005/8/layout/hList1"/>
    <dgm:cxn modelId="{39861CAA-ECBA-4843-BF35-49A477691C2C}" type="presParOf" srcId="{A288B6F8-642D-9647-BF00-0E162BB0B4CB}" destId="{303A8D1F-B2E5-D941-92D1-61FE6420962C}" srcOrd="4" destOrd="0" presId="urn:microsoft.com/office/officeart/2005/8/layout/hList1"/>
    <dgm:cxn modelId="{52BD2355-0271-CB46-8D1B-D872A9D98A79}" type="presParOf" srcId="{303A8D1F-B2E5-D941-92D1-61FE6420962C}" destId="{F6735DFA-8B79-7A4E-B24F-4B7609B76403}" srcOrd="0" destOrd="0" presId="urn:microsoft.com/office/officeart/2005/8/layout/hList1"/>
    <dgm:cxn modelId="{27915840-D8C3-8241-98B0-E9FD975A5EDC}" type="presParOf" srcId="{303A8D1F-B2E5-D941-92D1-61FE6420962C}" destId="{0F753421-2C6B-3B47-9EF6-0229EE291918}" srcOrd="1" destOrd="0" presId="urn:microsoft.com/office/officeart/2005/8/layout/hList1"/>
    <dgm:cxn modelId="{C258C73B-570A-1D46-A021-8993AD3B4F58}" type="presParOf" srcId="{A288B6F8-642D-9647-BF00-0E162BB0B4CB}" destId="{09DA0BBB-3A09-D742-B1CA-FECAFBB9E8B0}" srcOrd="5" destOrd="0" presId="urn:microsoft.com/office/officeart/2005/8/layout/hList1"/>
    <dgm:cxn modelId="{A4F75786-955F-9C4B-8F01-C68969DD253C}" type="presParOf" srcId="{A288B6F8-642D-9647-BF00-0E162BB0B4CB}" destId="{28543A44-57E2-DE46-955E-711F777182E8}" srcOrd="6" destOrd="0" presId="urn:microsoft.com/office/officeart/2005/8/layout/hList1"/>
    <dgm:cxn modelId="{49FD7508-304F-1441-B63E-02740948830C}" type="presParOf" srcId="{28543A44-57E2-DE46-955E-711F777182E8}" destId="{ABF0C8A0-B46A-1545-ADC5-566E06BEB184}" srcOrd="0" destOrd="0" presId="urn:microsoft.com/office/officeart/2005/8/layout/hList1"/>
    <dgm:cxn modelId="{FA3ADDB7-FDA2-3D40-8E73-A17F513582D2}" type="presParOf" srcId="{28543A44-57E2-DE46-955E-711F777182E8}" destId="{13B04C71-9274-3341-86D0-F400E9FC2D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1B12B1-31ED-8745-9427-802A19F9E08B}" type="doc">
      <dgm:prSet loTypeId="urn:microsoft.com/office/officeart/2005/8/layout/h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03519C-8F74-084C-8146-AF1237DD6B63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sz="2800" b="0" i="0" dirty="0">
              <a:latin typeface="Arial"/>
              <a:cs typeface="Arial"/>
            </a:rPr>
            <a:t>Department of Defense Instruction (DoDI) 1020.04,  </a:t>
          </a:r>
          <a:r>
            <a:rPr lang="en-US" sz="2800" b="0" i="1" dirty="0">
              <a:latin typeface="Arial"/>
              <a:cs typeface="Arial"/>
            </a:rPr>
            <a:t>Harassment Prevention Responses for DoD Civilian Employees</a:t>
          </a:r>
          <a:endParaRPr lang="en-US" sz="2800" i="1" dirty="0">
            <a:latin typeface="Arial"/>
            <a:cs typeface="Arial"/>
          </a:endParaRPr>
        </a:p>
      </dgm:t>
    </dgm:pt>
    <dgm:pt modelId="{CDC6D3D5-1178-3642-9D66-5472D131845D}" type="parTrans" cxnId="{6EDFAB1A-6B92-764E-89B5-3EF15B59D4F4}">
      <dgm:prSet/>
      <dgm:spPr/>
      <dgm:t>
        <a:bodyPr/>
        <a:lstStyle/>
        <a:p>
          <a:endParaRPr lang="en-US" sz="2000"/>
        </a:p>
      </dgm:t>
    </dgm:pt>
    <dgm:pt modelId="{B5479D70-03C4-5949-9C77-C3CBD3F6780A}" type="sibTrans" cxnId="{6EDFAB1A-6B92-764E-89B5-3EF15B59D4F4}">
      <dgm:prSet/>
      <dgm:spPr/>
      <dgm:t>
        <a:bodyPr/>
        <a:lstStyle/>
        <a:p>
          <a:endParaRPr lang="en-US" sz="2000"/>
        </a:p>
      </dgm:t>
    </dgm:pt>
    <dgm:pt modelId="{A43E527C-DFE3-154C-B03E-E0956F54F84D}">
      <dgm:prSet phldrT="[Text]" custT="1"/>
      <dgm:spPr/>
      <dgm:t>
        <a:bodyPr anchor="ctr"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Applies to all DoD employee personnel at all levels</a:t>
          </a:r>
        </a:p>
      </dgm:t>
    </dgm:pt>
    <dgm:pt modelId="{4F5F8081-80A2-A541-8917-02EFF2F67319}" type="parTrans" cxnId="{29616554-9961-F74C-BCE8-27D21C568A31}">
      <dgm:prSet/>
      <dgm:spPr/>
      <dgm:t>
        <a:bodyPr/>
        <a:lstStyle/>
        <a:p>
          <a:endParaRPr lang="en-US" sz="2000"/>
        </a:p>
      </dgm:t>
    </dgm:pt>
    <dgm:pt modelId="{E77BEA5F-A8A5-AD48-8952-E995F5888FDC}" type="sibTrans" cxnId="{29616554-9961-F74C-BCE8-27D21C568A31}">
      <dgm:prSet/>
      <dgm:spPr/>
      <dgm:t>
        <a:bodyPr/>
        <a:lstStyle/>
        <a:p>
          <a:endParaRPr lang="en-US" sz="2000"/>
        </a:p>
      </dgm:t>
    </dgm:pt>
    <dgm:pt modelId="{E03B4008-E4B2-AB4E-8D8B-9714FC09805D}">
      <dgm:prSet phldrT="[Text]" custT="1"/>
      <dgm:spPr/>
      <dgm:t>
        <a:bodyPr anchor="ctr"/>
        <a:lstStyle/>
        <a:p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Establishes a comprehensive policy and procedures for preventing and responding to harassment within the U.S. military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5BF764-3C06-D94B-9839-11539A7916C6}" type="parTrans" cxnId="{17EC841C-01C4-8B40-842B-0763CF76E1D8}">
      <dgm:prSet/>
      <dgm:spPr/>
      <dgm:t>
        <a:bodyPr/>
        <a:lstStyle/>
        <a:p>
          <a:endParaRPr lang="en-US" sz="2000"/>
        </a:p>
      </dgm:t>
    </dgm:pt>
    <dgm:pt modelId="{F920CE16-F6B1-4C41-8DF4-9D3CF046864B}" type="sibTrans" cxnId="{17EC841C-01C4-8B40-842B-0763CF76E1D8}">
      <dgm:prSet/>
      <dgm:spPr/>
      <dgm:t>
        <a:bodyPr/>
        <a:lstStyle/>
        <a:p>
          <a:endParaRPr lang="en-US" sz="2000"/>
        </a:p>
      </dgm:t>
    </dgm:pt>
    <dgm:pt modelId="{BCA204E1-C284-CD4B-9AAC-1B6C6E18A296}">
      <dgm:prSet phldrT="[Text]" custT="1"/>
      <dgm:spPr/>
      <dgm:t>
        <a:bodyPr anchor="ctr"/>
        <a:lstStyle/>
        <a:p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Mandates reporting procedures and response strategies to effectively address incidents of harassment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772387-1D69-FA45-B369-0533FAF5C0B0}" type="parTrans" cxnId="{F3E5D645-E07F-2D41-B43F-C0D956080A75}">
      <dgm:prSet/>
      <dgm:spPr/>
      <dgm:t>
        <a:bodyPr/>
        <a:lstStyle/>
        <a:p>
          <a:endParaRPr lang="en-US" sz="2000"/>
        </a:p>
      </dgm:t>
    </dgm:pt>
    <dgm:pt modelId="{1B86183F-DC25-6D4E-9A76-6A6BCE7F4257}" type="sibTrans" cxnId="{F3E5D645-E07F-2D41-B43F-C0D956080A75}">
      <dgm:prSet/>
      <dgm:spPr/>
      <dgm:t>
        <a:bodyPr/>
        <a:lstStyle/>
        <a:p>
          <a:endParaRPr lang="en-US" sz="2000"/>
        </a:p>
      </dgm:t>
    </dgm:pt>
    <dgm:pt modelId="{4BEC97DB-A79D-4441-8746-A76C0DA112A8}">
      <dgm:prSet phldrT="[Text]" custT="1"/>
      <dgm:spPr/>
      <dgm:t>
        <a:bodyPr anchor="ctr"/>
        <a:lstStyle/>
        <a:p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Outlines the responsibilities of DoD employee personnel leaders to foster a respectful and professional environment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2A006C-4067-6541-B324-540998AEF41A}" type="parTrans" cxnId="{A4F0A6B8-6F0E-F047-8CDC-2258464E33D3}">
      <dgm:prSet/>
      <dgm:spPr/>
      <dgm:t>
        <a:bodyPr/>
        <a:lstStyle/>
        <a:p>
          <a:endParaRPr lang="en-US" sz="2000"/>
        </a:p>
      </dgm:t>
    </dgm:pt>
    <dgm:pt modelId="{04AC1EA8-6DB5-8440-BD3D-5B49595E1D59}" type="sibTrans" cxnId="{A4F0A6B8-6F0E-F047-8CDC-2258464E33D3}">
      <dgm:prSet/>
      <dgm:spPr/>
      <dgm:t>
        <a:bodyPr/>
        <a:lstStyle/>
        <a:p>
          <a:endParaRPr lang="en-US" sz="2000"/>
        </a:p>
      </dgm:t>
    </dgm:pt>
    <dgm:pt modelId="{71EB9176-D438-4F40-967D-15E6E16FE1C5}" type="pres">
      <dgm:prSet presAssocID="{371B12B1-31ED-8745-9427-802A19F9E08B}" presName="Name0" presStyleCnt="0">
        <dgm:presLayoutVars>
          <dgm:dir/>
          <dgm:animLvl val="lvl"/>
          <dgm:resizeHandles val="exact"/>
        </dgm:presLayoutVars>
      </dgm:prSet>
      <dgm:spPr/>
    </dgm:pt>
    <dgm:pt modelId="{4C4B08DF-6145-0E47-833F-C02968FC162A}" type="pres">
      <dgm:prSet presAssocID="{9903519C-8F74-084C-8146-AF1237DD6B63}" presName="composite" presStyleCnt="0"/>
      <dgm:spPr/>
    </dgm:pt>
    <dgm:pt modelId="{1A6EC393-DE82-1D4F-82E4-8CB1E2035E65}" type="pres">
      <dgm:prSet presAssocID="{9903519C-8F74-084C-8146-AF1237DD6B63}" presName="parTx" presStyleLbl="alignNode1" presStyleIdx="0" presStyleCnt="1" custScaleY="100000">
        <dgm:presLayoutVars>
          <dgm:chMax val="0"/>
          <dgm:chPref val="0"/>
          <dgm:bulletEnabled val="1"/>
        </dgm:presLayoutVars>
      </dgm:prSet>
      <dgm:spPr/>
    </dgm:pt>
    <dgm:pt modelId="{00668CB8-0DDA-DF40-893F-1D9021068282}" type="pres">
      <dgm:prSet presAssocID="{9903519C-8F74-084C-8146-AF1237DD6B63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6EDFAB1A-6B92-764E-89B5-3EF15B59D4F4}" srcId="{371B12B1-31ED-8745-9427-802A19F9E08B}" destId="{9903519C-8F74-084C-8146-AF1237DD6B63}" srcOrd="0" destOrd="0" parTransId="{CDC6D3D5-1178-3642-9D66-5472D131845D}" sibTransId="{B5479D70-03C4-5949-9C77-C3CBD3F6780A}"/>
    <dgm:cxn modelId="{17EC841C-01C4-8B40-842B-0763CF76E1D8}" srcId="{9903519C-8F74-084C-8146-AF1237DD6B63}" destId="{E03B4008-E4B2-AB4E-8D8B-9714FC09805D}" srcOrd="1" destOrd="0" parTransId="{595BF764-3C06-D94B-9839-11539A7916C6}" sibTransId="{F920CE16-F6B1-4C41-8DF4-9D3CF046864B}"/>
    <dgm:cxn modelId="{E8820E3F-CDE3-403D-98C7-BF8362B5E468}" type="presOf" srcId="{9903519C-8F74-084C-8146-AF1237DD6B63}" destId="{1A6EC393-DE82-1D4F-82E4-8CB1E2035E65}" srcOrd="0" destOrd="0" presId="urn:microsoft.com/office/officeart/2005/8/layout/hList1"/>
    <dgm:cxn modelId="{F3E5D645-E07F-2D41-B43F-C0D956080A75}" srcId="{9903519C-8F74-084C-8146-AF1237DD6B63}" destId="{BCA204E1-C284-CD4B-9AAC-1B6C6E18A296}" srcOrd="2" destOrd="0" parTransId="{0B772387-1D69-FA45-B369-0533FAF5C0B0}" sibTransId="{1B86183F-DC25-6D4E-9A76-6A6BCE7F4257}"/>
    <dgm:cxn modelId="{29616554-9961-F74C-BCE8-27D21C568A31}" srcId="{9903519C-8F74-084C-8146-AF1237DD6B63}" destId="{A43E527C-DFE3-154C-B03E-E0956F54F84D}" srcOrd="0" destOrd="0" parTransId="{4F5F8081-80A2-A541-8917-02EFF2F67319}" sibTransId="{E77BEA5F-A8A5-AD48-8952-E995F5888FDC}"/>
    <dgm:cxn modelId="{ADFD2675-8440-4CE1-AC35-D29F80970ABD}" type="presOf" srcId="{BCA204E1-C284-CD4B-9AAC-1B6C6E18A296}" destId="{00668CB8-0DDA-DF40-893F-1D9021068282}" srcOrd="0" destOrd="2" presId="urn:microsoft.com/office/officeart/2005/8/layout/hList1"/>
    <dgm:cxn modelId="{F2229A96-C786-445D-8E48-958A9014D24E}" type="presOf" srcId="{E03B4008-E4B2-AB4E-8D8B-9714FC09805D}" destId="{00668CB8-0DDA-DF40-893F-1D9021068282}" srcOrd="0" destOrd="1" presId="urn:microsoft.com/office/officeart/2005/8/layout/hList1"/>
    <dgm:cxn modelId="{FD9577A7-041B-41EC-9819-BB99BF4EB835}" type="presOf" srcId="{A43E527C-DFE3-154C-B03E-E0956F54F84D}" destId="{00668CB8-0DDA-DF40-893F-1D9021068282}" srcOrd="0" destOrd="0" presId="urn:microsoft.com/office/officeart/2005/8/layout/hList1"/>
    <dgm:cxn modelId="{A4F0A6B8-6F0E-F047-8CDC-2258464E33D3}" srcId="{9903519C-8F74-084C-8146-AF1237DD6B63}" destId="{4BEC97DB-A79D-4441-8746-A76C0DA112A8}" srcOrd="3" destOrd="0" parTransId="{ED2A006C-4067-6541-B324-540998AEF41A}" sibTransId="{04AC1EA8-6DB5-8440-BD3D-5B49595E1D59}"/>
    <dgm:cxn modelId="{EECC50BD-4B4D-8F41-8D04-19CB0D1695B3}" type="presOf" srcId="{371B12B1-31ED-8745-9427-802A19F9E08B}" destId="{71EB9176-D438-4F40-967D-15E6E16FE1C5}" srcOrd="0" destOrd="0" presId="urn:microsoft.com/office/officeart/2005/8/layout/hList1"/>
    <dgm:cxn modelId="{D8433EE9-7065-46BD-805B-CFA0559BCD49}" type="presOf" srcId="{4BEC97DB-A79D-4441-8746-A76C0DA112A8}" destId="{00668CB8-0DDA-DF40-893F-1D9021068282}" srcOrd="0" destOrd="3" presId="urn:microsoft.com/office/officeart/2005/8/layout/hList1"/>
    <dgm:cxn modelId="{357C3B41-9188-4F3F-966B-F54D60BD735E}" type="presParOf" srcId="{71EB9176-D438-4F40-967D-15E6E16FE1C5}" destId="{4C4B08DF-6145-0E47-833F-C02968FC162A}" srcOrd="0" destOrd="0" presId="urn:microsoft.com/office/officeart/2005/8/layout/hList1"/>
    <dgm:cxn modelId="{F8EF769D-792F-4749-B07F-0770E179913B}" type="presParOf" srcId="{4C4B08DF-6145-0E47-833F-C02968FC162A}" destId="{1A6EC393-DE82-1D4F-82E4-8CB1E2035E65}" srcOrd="0" destOrd="0" presId="urn:microsoft.com/office/officeart/2005/8/layout/hList1"/>
    <dgm:cxn modelId="{8A5CEA7C-9229-4804-8C03-F3AE04D9552D}" type="presParOf" srcId="{4C4B08DF-6145-0E47-833F-C02968FC162A}" destId="{00668CB8-0DDA-DF40-893F-1D902106828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9BA36A-1745-47CC-A413-807E8DE54C21}" type="doc">
      <dgm:prSet loTypeId="urn:microsoft.com/office/officeart/2005/8/layout/vList5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F2001DB-789F-4F1C-9561-FAC1D66EBA40}">
      <dgm:prSet custT="1"/>
      <dgm:spPr/>
      <dgm:t>
        <a:bodyPr/>
        <a:lstStyle/>
        <a:p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Bullying</a:t>
          </a:r>
        </a:p>
      </dgm:t>
    </dgm:pt>
    <dgm:pt modelId="{F81E28A7-12F9-4ECA-B59F-6EC9DBFDD501}" type="parTrans" cxnId="{BF6FF827-1C7F-4908-97CF-2D61A8455A5C}">
      <dgm:prSet/>
      <dgm:spPr/>
      <dgm:t>
        <a:bodyPr/>
        <a:lstStyle/>
        <a:p>
          <a:endParaRPr lang="en-US" sz="2000"/>
        </a:p>
      </dgm:t>
    </dgm:pt>
    <dgm:pt modelId="{A9BD268F-FC13-4822-BDF8-05CA8E4358CC}" type="sibTrans" cxnId="{BF6FF827-1C7F-4908-97CF-2D61A8455A5C}">
      <dgm:prSet phldrT="2"/>
      <dgm:spPr/>
      <dgm:t>
        <a:bodyPr/>
        <a:lstStyle/>
        <a:p>
          <a:endParaRPr lang="en-US"/>
        </a:p>
      </dgm:t>
    </dgm:pt>
    <dgm:pt modelId="{757F6B1C-181A-42AB-BFC8-53219BDAE74C}">
      <dgm:prSet/>
      <dgm:spPr/>
      <dgm:t>
        <a:bodyPr/>
        <a:lstStyle/>
        <a:p>
          <a:pPr algn="l">
            <a:buNone/>
          </a:pP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 “A form of harassment that involves aggressive acts intended to harm, either physically or psychologically, another person without a proper governmental purpose but with a nexus to employment...” occurring under specific circumstances outlined in DoDI 1020.04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615087-239C-40D8-8BE4-0084C90C0703}" type="parTrans" cxnId="{3C8FDD48-EA4E-4B3C-9236-DB17C485115A}">
      <dgm:prSet/>
      <dgm:spPr/>
      <dgm:t>
        <a:bodyPr/>
        <a:lstStyle/>
        <a:p>
          <a:endParaRPr lang="en-US" sz="2000"/>
        </a:p>
      </dgm:t>
    </dgm:pt>
    <dgm:pt modelId="{89EDFED6-7266-4CA4-B73A-FC3D25A9B9F4}" type="sibTrans" cxnId="{3C8FDD48-EA4E-4B3C-9236-DB17C485115A}">
      <dgm:prSet/>
      <dgm:spPr/>
      <dgm:t>
        <a:bodyPr/>
        <a:lstStyle/>
        <a:p>
          <a:endParaRPr lang="en-US"/>
        </a:p>
      </dgm:t>
    </dgm:pt>
    <dgm:pt modelId="{88554E68-4A73-4159-8F62-BE22188579A0}">
      <dgm:prSet custT="1"/>
      <dgm:spPr/>
      <dgm:t>
        <a:bodyPr/>
        <a:lstStyle/>
        <a:p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Harassment</a:t>
          </a:r>
        </a:p>
      </dgm:t>
    </dgm:pt>
    <dgm:pt modelId="{40CB5BC1-1EF7-4C45-B981-509D5986C617}" type="parTrans" cxnId="{75AF58AE-8190-4B3B-A586-CA57F2799D19}">
      <dgm:prSet/>
      <dgm:spPr/>
      <dgm:t>
        <a:bodyPr/>
        <a:lstStyle/>
        <a:p>
          <a:endParaRPr lang="en-US" sz="2000"/>
        </a:p>
      </dgm:t>
    </dgm:pt>
    <dgm:pt modelId="{DC8759CA-6738-4B68-86FB-F259ED1948B8}" type="sibTrans" cxnId="{75AF58AE-8190-4B3B-A586-CA57F2799D19}">
      <dgm:prSet phldrT="3"/>
      <dgm:spPr/>
      <dgm:t>
        <a:bodyPr/>
        <a:lstStyle/>
        <a:p>
          <a:endParaRPr lang="en-US"/>
        </a:p>
      </dgm:t>
    </dgm:pt>
    <dgm:pt modelId="{17D6E2BB-3CC6-4C8B-A121-87E21BDBD9FF}">
      <dgm:prSet/>
      <dgm:spPr/>
      <dgm:t>
        <a:bodyPr/>
        <a:lstStyle/>
        <a:p>
          <a:pPr>
            <a:buNone/>
          </a:pP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 “Behavior that is unwelcome or offensive to a reasonable person and that creates conditions that interfere with work performance or creates an intimidating, hostile, or offensive work environment.” 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2BA030-7D9D-4E75-AEB3-91F02D8342F4}" type="parTrans" cxnId="{5CE0B00D-E288-4A02-92D1-DE1AAA7B8EAF}">
      <dgm:prSet/>
      <dgm:spPr/>
      <dgm:t>
        <a:bodyPr/>
        <a:lstStyle/>
        <a:p>
          <a:endParaRPr lang="en-US" sz="2000"/>
        </a:p>
      </dgm:t>
    </dgm:pt>
    <dgm:pt modelId="{C2921FB4-F791-4FBA-BA76-98C77AF3E17D}" type="sibTrans" cxnId="{5CE0B00D-E288-4A02-92D1-DE1AAA7B8EAF}">
      <dgm:prSet/>
      <dgm:spPr/>
      <dgm:t>
        <a:bodyPr/>
        <a:lstStyle/>
        <a:p>
          <a:endParaRPr lang="en-US"/>
        </a:p>
      </dgm:t>
    </dgm:pt>
    <dgm:pt modelId="{66F05809-FBA6-4B8A-AB81-8543327AE254}">
      <dgm:prSet custT="1"/>
      <dgm:spPr/>
      <dgm:t>
        <a:bodyPr/>
        <a:lstStyle/>
        <a:p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Sexual Harassment</a:t>
          </a:r>
        </a:p>
      </dgm:t>
    </dgm:pt>
    <dgm:pt modelId="{B574B7F1-8392-4C0B-95E0-0818FAE472D5}" type="parTrans" cxnId="{57A83396-2A64-47C6-87AF-C333E152DE4D}">
      <dgm:prSet/>
      <dgm:spPr/>
      <dgm:t>
        <a:bodyPr/>
        <a:lstStyle/>
        <a:p>
          <a:endParaRPr lang="en-US" sz="2000"/>
        </a:p>
      </dgm:t>
    </dgm:pt>
    <dgm:pt modelId="{A39182F6-186D-4354-900D-17A39ED99316}" type="sibTrans" cxnId="{57A83396-2A64-47C6-87AF-C333E152DE4D}">
      <dgm:prSet phldrT="4"/>
      <dgm:spPr/>
      <dgm:t>
        <a:bodyPr/>
        <a:lstStyle/>
        <a:p>
          <a:endParaRPr lang="en-US"/>
        </a:p>
      </dgm:t>
    </dgm:pt>
    <dgm:pt modelId="{8D5489E0-29A2-4048-85E2-25B5635D77E1}">
      <dgm:prSet/>
      <dgm:spPr/>
      <dgm:t>
        <a:bodyPr/>
        <a:lstStyle/>
        <a:p>
          <a:pPr>
            <a:buNone/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 “Unlawful discriminatory harassment that is based on conduct of a sexual nature.  It involves unwelcome sexual advances, requests for sexual favors, or other verbal or physical conduct of a sexual nature…” occurring under specific circumstances outlined in the DoDI 1020.04.</a:t>
          </a:r>
        </a:p>
      </dgm:t>
    </dgm:pt>
    <dgm:pt modelId="{78A8F734-7C50-4C0B-8F26-40188E51A5AA}" type="parTrans" cxnId="{3E576BA9-B1C7-435E-A791-63934070C6D5}">
      <dgm:prSet/>
      <dgm:spPr/>
      <dgm:t>
        <a:bodyPr/>
        <a:lstStyle/>
        <a:p>
          <a:endParaRPr lang="en-US" sz="2000"/>
        </a:p>
      </dgm:t>
    </dgm:pt>
    <dgm:pt modelId="{2431D58F-89E3-4FC5-B21A-53FE05DA8B06}" type="sibTrans" cxnId="{3E576BA9-B1C7-435E-A791-63934070C6D5}">
      <dgm:prSet/>
      <dgm:spPr/>
      <dgm:t>
        <a:bodyPr/>
        <a:lstStyle/>
        <a:p>
          <a:endParaRPr lang="en-US"/>
        </a:p>
      </dgm:t>
    </dgm:pt>
    <dgm:pt modelId="{16982EC3-ACB1-7440-91DB-DF19DCD83BC2}" type="pres">
      <dgm:prSet presAssocID="{CF9BA36A-1745-47CC-A413-807E8DE54C21}" presName="Name0" presStyleCnt="0">
        <dgm:presLayoutVars>
          <dgm:dir/>
          <dgm:animLvl val="lvl"/>
          <dgm:resizeHandles val="exact"/>
        </dgm:presLayoutVars>
      </dgm:prSet>
      <dgm:spPr/>
    </dgm:pt>
    <dgm:pt modelId="{049066C2-7C4C-D84F-8E85-56FB48E07C4F}" type="pres">
      <dgm:prSet presAssocID="{FF2001DB-789F-4F1C-9561-FAC1D66EBA40}" presName="linNode" presStyleCnt="0"/>
      <dgm:spPr/>
    </dgm:pt>
    <dgm:pt modelId="{9F4F5EB2-801A-BB4D-A88E-8F7F5E671A0E}" type="pres">
      <dgm:prSet presAssocID="{FF2001DB-789F-4F1C-9561-FAC1D66EBA40}" presName="parentText" presStyleLbl="node1" presStyleIdx="0" presStyleCnt="3" custScaleX="61322" custLinFactNeighborX="118">
        <dgm:presLayoutVars>
          <dgm:chMax val="1"/>
          <dgm:bulletEnabled val="1"/>
        </dgm:presLayoutVars>
      </dgm:prSet>
      <dgm:spPr/>
    </dgm:pt>
    <dgm:pt modelId="{20C7A1AC-4CF2-AB4B-940E-D055EAB1D455}" type="pres">
      <dgm:prSet presAssocID="{FF2001DB-789F-4F1C-9561-FAC1D66EBA40}" presName="descendantText" presStyleLbl="alignAccFollowNode1" presStyleIdx="0" presStyleCnt="3" custScaleX="108891">
        <dgm:presLayoutVars>
          <dgm:bulletEnabled val="1"/>
        </dgm:presLayoutVars>
      </dgm:prSet>
      <dgm:spPr/>
    </dgm:pt>
    <dgm:pt modelId="{775D37FC-699D-CB4D-A46D-123710A73A3A}" type="pres">
      <dgm:prSet presAssocID="{A9BD268F-FC13-4822-BDF8-05CA8E4358CC}" presName="sp" presStyleCnt="0"/>
      <dgm:spPr/>
    </dgm:pt>
    <dgm:pt modelId="{BDC376F4-557A-7346-91B0-B9FB467CF04C}" type="pres">
      <dgm:prSet presAssocID="{88554E68-4A73-4159-8F62-BE22188579A0}" presName="linNode" presStyleCnt="0"/>
      <dgm:spPr/>
    </dgm:pt>
    <dgm:pt modelId="{FD8D8CCC-58FA-714C-A809-D6D0A3214F90}" type="pres">
      <dgm:prSet presAssocID="{88554E68-4A73-4159-8F62-BE22188579A0}" presName="parentText" presStyleLbl="node1" presStyleIdx="1" presStyleCnt="3" custScaleX="61322" custLinFactNeighborX="118">
        <dgm:presLayoutVars>
          <dgm:chMax val="1"/>
          <dgm:bulletEnabled val="1"/>
        </dgm:presLayoutVars>
      </dgm:prSet>
      <dgm:spPr/>
    </dgm:pt>
    <dgm:pt modelId="{30C8F455-4923-B243-921C-72B8468CE443}" type="pres">
      <dgm:prSet presAssocID="{88554E68-4A73-4159-8F62-BE22188579A0}" presName="descendantText" presStyleLbl="alignAccFollowNode1" presStyleIdx="1" presStyleCnt="3" custScaleX="108891">
        <dgm:presLayoutVars>
          <dgm:bulletEnabled val="1"/>
        </dgm:presLayoutVars>
      </dgm:prSet>
      <dgm:spPr/>
    </dgm:pt>
    <dgm:pt modelId="{E5356FE0-3B92-8847-86F4-0B1E87A6F7DF}" type="pres">
      <dgm:prSet presAssocID="{DC8759CA-6738-4B68-86FB-F259ED1948B8}" presName="sp" presStyleCnt="0"/>
      <dgm:spPr/>
    </dgm:pt>
    <dgm:pt modelId="{A82C7FBF-FCBE-4E44-B047-E32B1595014C}" type="pres">
      <dgm:prSet presAssocID="{66F05809-FBA6-4B8A-AB81-8543327AE254}" presName="linNode" presStyleCnt="0"/>
      <dgm:spPr/>
    </dgm:pt>
    <dgm:pt modelId="{99ADAE7D-CCC9-4B4A-943B-78426DD42859}" type="pres">
      <dgm:prSet presAssocID="{66F05809-FBA6-4B8A-AB81-8543327AE254}" presName="parentText" presStyleLbl="node1" presStyleIdx="2" presStyleCnt="3" custScaleX="61322" custLinFactNeighborX="118">
        <dgm:presLayoutVars>
          <dgm:chMax val="1"/>
          <dgm:bulletEnabled val="1"/>
        </dgm:presLayoutVars>
      </dgm:prSet>
      <dgm:spPr/>
    </dgm:pt>
    <dgm:pt modelId="{49D56D05-B6B1-B54C-A990-684025412984}" type="pres">
      <dgm:prSet presAssocID="{66F05809-FBA6-4B8A-AB81-8543327AE254}" presName="descendantText" presStyleLbl="alignAccFollowNode1" presStyleIdx="2" presStyleCnt="3" custScaleX="108891">
        <dgm:presLayoutVars>
          <dgm:bulletEnabled val="1"/>
        </dgm:presLayoutVars>
      </dgm:prSet>
      <dgm:spPr/>
    </dgm:pt>
  </dgm:ptLst>
  <dgm:cxnLst>
    <dgm:cxn modelId="{5CE0B00D-E288-4A02-92D1-DE1AAA7B8EAF}" srcId="{88554E68-4A73-4159-8F62-BE22188579A0}" destId="{17D6E2BB-3CC6-4C8B-A121-87E21BDBD9FF}" srcOrd="0" destOrd="0" parTransId="{E02BA030-7D9D-4E75-AEB3-91F02D8342F4}" sibTransId="{C2921FB4-F791-4FBA-BA76-98C77AF3E17D}"/>
    <dgm:cxn modelId="{BF6FF827-1C7F-4908-97CF-2D61A8455A5C}" srcId="{CF9BA36A-1745-47CC-A413-807E8DE54C21}" destId="{FF2001DB-789F-4F1C-9561-FAC1D66EBA40}" srcOrd="0" destOrd="0" parTransId="{F81E28A7-12F9-4ECA-B59F-6EC9DBFDD501}" sibTransId="{A9BD268F-FC13-4822-BDF8-05CA8E4358CC}"/>
    <dgm:cxn modelId="{82632E32-4083-EB46-9C1C-94808353F1D4}" type="presOf" srcId="{88554E68-4A73-4159-8F62-BE22188579A0}" destId="{FD8D8CCC-58FA-714C-A809-D6D0A3214F90}" srcOrd="0" destOrd="0" presId="urn:microsoft.com/office/officeart/2005/8/layout/vList5"/>
    <dgm:cxn modelId="{00D5CD45-0C31-7F41-B53F-F525E695CF49}" type="presOf" srcId="{757F6B1C-181A-42AB-BFC8-53219BDAE74C}" destId="{20C7A1AC-4CF2-AB4B-940E-D055EAB1D455}" srcOrd="0" destOrd="0" presId="urn:microsoft.com/office/officeart/2005/8/layout/vList5"/>
    <dgm:cxn modelId="{3C8FDD48-EA4E-4B3C-9236-DB17C485115A}" srcId="{FF2001DB-789F-4F1C-9561-FAC1D66EBA40}" destId="{757F6B1C-181A-42AB-BFC8-53219BDAE74C}" srcOrd="0" destOrd="0" parTransId="{46615087-239C-40D8-8BE4-0084C90C0703}" sibTransId="{89EDFED6-7266-4CA4-B73A-FC3D25A9B9F4}"/>
    <dgm:cxn modelId="{0393DD4D-C7D0-A441-B981-464A490272D7}" type="presOf" srcId="{66F05809-FBA6-4B8A-AB81-8543327AE254}" destId="{99ADAE7D-CCC9-4B4A-943B-78426DD42859}" srcOrd="0" destOrd="0" presId="urn:microsoft.com/office/officeart/2005/8/layout/vList5"/>
    <dgm:cxn modelId="{57A83396-2A64-47C6-87AF-C333E152DE4D}" srcId="{CF9BA36A-1745-47CC-A413-807E8DE54C21}" destId="{66F05809-FBA6-4B8A-AB81-8543327AE254}" srcOrd="2" destOrd="0" parTransId="{B574B7F1-8392-4C0B-95E0-0818FAE472D5}" sibTransId="{A39182F6-186D-4354-900D-17A39ED99316}"/>
    <dgm:cxn modelId="{4D6ED3A0-D2F0-464C-A844-BFB9AA6A865A}" type="presOf" srcId="{CF9BA36A-1745-47CC-A413-807E8DE54C21}" destId="{16982EC3-ACB1-7440-91DB-DF19DCD83BC2}" srcOrd="0" destOrd="0" presId="urn:microsoft.com/office/officeart/2005/8/layout/vList5"/>
    <dgm:cxn modelId="{3E576BA9-B1C7-435E-A791-63934070C6D5}" srcId="{66F05809-FBA6-4B8A-AB81-8543327AE254}" destId="{8D5489E0-29A2-4048-85E2-25B5635D77E1}" srcOrd="0" destOrd="0" parTransId="{78A8F734-7C50-4C0B-8F26-40188E51A5AA}" sibTransId="{2431D58F-89E3-4FC5-B21A-53FE05DA8B06}"/>
    <dgm:cxn modelId="{2FB88BAD-8406-F74F-BE4E-3BDAF9C374E9}" type="presOf" srcId="{8D5489E0-29A2-4048-85E2-25B5635D77E1}" destId="{49D56D05-B6B1-B54C-A990-684025412984}" srcOrd="0" destOrd="0" presId="urn:microsoft.com/office/officeart/2005/8/layout/vList5"/>
    <dgm:cxn modelId="{75AF58AE-8190-4B3B-A586-CA57F2799D19}" srcId="{CF9BA36A-1745-47CC-A413-807E8DE54C21}" destId="{88554E68-4A73-4159-8F62-BE22188579A0}" srcOrd="1" destOrd="0" parTransId="{40CB5BC1-1EF7-4C45-B981-509D5986C617}" sibTransId="{DC8759CA-6738-4B68-86FB-F259ED1948B8}"/>
    <dgm:cxn modelId="{97550AE5-DFDA-5247-A269-6B32A3011398}" type="presOf" srcId="{FF2001DB-789F-4F1C-9561-FAC1D66EBA40}" destId="{9F4F5EB2-801A-BB4D-A88E-8F7F5E671A0E}" srcOrd="0" destOrd="0" presId="urn:microsoft.com/office/officeart/2005/8/layout/vList5"/>
    <dgm:cxn modelId="{902304F2-1093-BC44-9A55-D621BCE849C7}" type="presOf" srcId="{17D6E2BB-3CC6-4C8B-A121-87E21BDBD9FF}" destId="{30C8F455-4923-B243-921C-72B8468CE443}" srcOrd="0" destOrd="0" presId="urn:microsoft.com/office/officeart/2005/8/layout/vList5"/>
    <dgm:cxn modelId="{518DDFB7-B562-CF40-BA1B-C052D9B8BA55}" type="presParOf" srcId="{16982EC3-ACB1-7440-91DB-DF19DCD83BC2}" destId="{049066C2-7C4C-D84F-8E85-56FB48E07C4F}" srcOrd="0" destOrd="0" presId="urn:microsoft.com/office/officeart/2005/8/layout/vList5"/>
    <dgm:cxn modelId="{01088641-565D-A34A-A04F-194464180F86}" type="presParOf" srcId="{049066C2-7C4C-D84F-8E85-56FB48E07C4F}" destId="{9F4F5EB2-801A-BB4D-A88E-8F7F5E671A0E}" srcOrd="0" destOrd="0" presId="urn:microsoft.com/office/officeart/2005/8/layout/vList5"/>
    <dgm:cxn modelId="{79783D6B-B977-514B-86D5-B127ED9F8158}" type="presParOf" srcId="{049066C2-7C4C-D84F-8E85-56FB48E07C4F}" destId="{20C7A1AC-4CF2-AB4B-940E-D055EAB1D455}" srcOrd="1" destOrd="0" presId="urn:microsoft.com/office/officeart/2005/8/layout/vList5"/>
    <dgm:cxn modelId="{14156CE4-5F16-7645-9E57-2FF3653F9D8C}" type="presParOf" srcId="{16982EC3-ACB1-7440-91DB-DF19DCD83BC2}" destId="{775D37FC-699D-CB4D-A46D-123710A73A3A}" srcOrd="1" destOrd="0" presId="urn:microsoft.com/office/officeart/2005/8/layout/vList5"/>
    <dgm:cxn modelId="{0CCFBBFB-CCDE-BA44-B9CF-EA2C91DC69C8}" type="presParOf" srcId="{16982EC3-ACB1-7440-91DB-DF19DCD83BC2}" destId="{BDC376F4-557A-7346-91B0-B9FB467CF04C}" srcOrd="2" destOrd="0" presId="urn:microsoft.com/office/officeart/2005/8/layout/vList5"/>
    <dgm:cxn modelId="{CB27429C-9150-2D4E-9278-389F389B4996}" type="presParOf" srcId="{BDC376F4-557A-7346-91B0-B9FB467CF04C}" destId="{FD8D8CCC-58FA-714C-A809-D6D0A3214F90}" srcOrd="0" destOrd="0" presId="urn:microsoft.com/office/officeart/2005/8/layout/vList5"/>
    <dgm:cxn modelId="{BED42B5A-4913-7B4B-8FE9-3F51F61FF011}" type="presParOf" srcId="{BDC376F4-557A-7346-91B0-B9FB467CF04C}" destId="{30C8F455-4923-B243-921C-72B8468CE443}" srcOrd="1" destOrd="0" presId="urn:microsoft.com/office/officeart/2005/8/layout/vList5"/>
    <dgm:cxn modelId="{6A0498EC-E90D-8741-889B-880ACEA9ED42}" type="presParOf" srcId="{16982EC3-ACB1-7440-91DB-DF19DCD83BC2}" destId="{E5356FE0-3B92-8847-86F4-0B1E87A6F7DF}" srcOrd="3" destOrd="0" presId="urn:microsoft.com/office/officeart/2005/8/layout/vList5"/>
    <dgm:cxn modelId="{63E649AE-E16C-154D-AA6C-BC599DF59ABF}" type="presParOf" srcId="{16982EC3-ACB1-7440-91DB-DF19DCD83BC2}" destId="{A82C7FBF-FCBE-4E44-B047-E32B1595014C}" srcOrd="4" destOrd="0" presId="urn:microsoft.com/office/officeart/2005/8/layout/vList5"/>
    <dgm:cxn modelId="{2CFC6FDA-B4C6-074E-A73F-AF087B8EDD9B}" type="presParOf" srcId="{A82C7FBF-FCBE-4E44-B047-E32B1595014C}" destId="{99ADAE7D-CCC9-4B4A-943B-78426DD42859}" srcOrd="0" destOrd="0" presId="urn:microsoft.com/office/officeart/2005/8/layout/vList5"/>
    <dgm:cxn modelId="{3D618B1E-342E-BC41-9522-1E1D7FF204B8}" type="presParOf" srcId="{A82C7FBF-FCBE-4E44-B047-E32B1595014C}" destId="{49D56D05-B6B1-B54C-A990-68402541298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D7EBA5-7921-4A4A-981D-7FB56EAD220E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2B6967-171C-46F3-B03A-06F08B799A92}">
      <dgm:prSet phldrT="[Text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dirty="0"/>
            <a:t>Hazing</a:t>
          </a:r>
        </a:p>
      </dgm:t>
    </dgm:pt>
    <dgm:pt modelId="{CBFB5141-EA04-48F5-8852-092B1BBFBEC1}" type="parTrans" cxnId="{85C68AC5-A5E7-4535-B0CA-7C4072B0B5DE}">
      <dgm:prSet/>
      <dgm:spPr/>
      <dgm:t>
        <a:bodyPr/>
        <a:lstStyle/>
        <a:p>
          <a:endParaRPr lang="en-US"/>
        </a:p>
      </dgm:t>
    </dgm:pt>
    <dgm:pt modelId="{AC43BE92-C35D-4883-999F-B435C335DEC5}" type="sibTrans" cxnId="{85C68AC5-A5E7-4535-B0CA-7C4072B0B5DE}">
      <dgm:prSet/>
      <dgm:spPr/>
      <dgm:t>
        <a:bodyPr/>
        <a:lstStyle/>
        <a:p>
          <a:endParaRPr lang="en-US"/>
        </a:p>
      </dgm:t>
    </dgm:pt>
    <dgm:pt modelId="{9BC3DF5E-E9FC-4711-9F9E-39A6018AA264}">
      <dgm:prSet phldrT="[Text]"/>
      <dgm:spPr>
        <a:solidFill>
          <a:schemeClr val="tx2">
            <a:lumMod val="25000"/>
            <a:lumOff val="75000"/>
          </a:schemeClr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Consent from the target</a:t>
          </a:r>
        </a:p>
      </dgm:t>
    </dgm:pt>
    <dgm:pt modelId="{22D1CE2B-BE54-4DE4-82B2-95D3C063521E}" type="parTrans" cxnId="{648C7F07-F8E2-4484-9A10-823CBAFCAE33}">
      <dgm:prSet/>
      <dgm:spPr/>
      <dgm:t>
        <a:bodyPr/>
        <a:lstStyle/>
        <a:p>
          <a:endParaRPr lang="en-US"/>
        </a:p>
      </dgm:t>
    </dgm:pt>
    <dgm:pt modelId="{435F2C16-F0D1-4849-A4E2-344F45531F7C}" type="sibTrans" cxnId="{648C7F07-F8E2-4484-9A10-823CBAFCAE33}">
      <dgm:prSet/>
      <dgm:spPr/>
      <dgm:t>
        <a:bodyPr/>
        <a:lstStyle/>
        <a:p>
          <a:endParaRPr lang="en-US"/>
        </a:p>
      </dgm:t>
    </dgm:pt>
    <dgm:pt modelId="{EF8B0C61-EF78-4086-8604-ED446015E7BC}">
      <dgm:prSet phldrT="[Text]"/>
      <dgm:spPr>
        <a:solidFill>
          <a:schemeClr val="tx2">
            <a:lumMod val="25000"/>
            <a:lumOff val="75000"/>
          </a:schemeClr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Tradition</a:t>
          </a:r>
        </a:p>
      </dgm:t>
    </dgm:pt>
    <dgm:pt modelId="{DE528EC9-F57D-44E6-AA60-468E56862969}" type="parTrans" cxnId="{44A55D3A-0E7C-4579-A59B-092D70DC322B}">
      <dgm:prSet/>
      <dgm:spPr/>
      <dgm:t>
        <a:bodyPr/>
        <a:lstStyle/>
        <a:p>
          <a:endParaRPr lang="en-US"/>
        </a:p>
      </dgm:t>
    </dgm:pt>
    <dgm:pt modelId="{B3C2F20F-51B1-4B68-8B03-D3AD1DA2B58E}" type="sibTrans" cxnId="{44A55D3A-0E7C-4579-A59B-092D70DC322B}">
      <dgm:prSet/>
      <dgm:spPr/>
      <dgm:t>
        <a:bodyPr/>
        <a:lstStyle/>
        <a:p>
          <a:endParaRPr lang="en-US"/>
        </a:p>
      </dgm:t>
    </dgm:pt>
    <dgm:pt modelId="{BFBFE90B-D190-4BCD-9F0F-94F3CF7F4E9A}">
      <dgm:prSet phldrT="[Text]"/>
      <dgm:spPr>
        <a:solidFill>
          <a:schemeClr val="tx2">
            <a:lumMod val="25000"/>
            <a:lumOff val="75000"/>
          </a:schemeClr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Membership</a:t>
          </a:r>
        </a:p>
      </dgm:t>
    </dgm:pt>
    <dgm:pt modelId="{C1B79134-C789-472D-B41B-9B6D4319EBAA}" type="parTrans" cxnId="{8A9117BA-5674-4638-BC26-E183382C31E8}">
      <dgm:prSet/>
      <dgm:spPr/>
      <dgm:t>
        <a:bodyPr/>
        <a:lstStyle/>
        <a:p>
          <a:endParaRPr lang="en-US"/>
        </a:p>
      </dgm:t>
    </dgm:pt>
    <dgm:pt modelId="{CD42334F-2841-48F6-A285-2205ABFA5E87}" type="sibTrans" cxnId="{8A9117BA-5674-4638-BC26-E183382C31E8}">
      <dgm:prSet/>
      <dgm:spPr/>
      <dgm:t>
        <a:bodyPr/>
        <a:lstStyle/>
        <a:p>
          <a:endParaRPr lang="en-US"/>
        </a:p>
      </dgm:t>
    </dgm:pt>
    <dgm:pt modelId="{C7E6C996-D027-42A1-BE9B-8BA5DCE1A278}" type="pres">
      <dgm:prSet presAssocID="{E6D7EBA5-7921-4A4A-981D-7FB56EAD220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BF0DA88-CE3E-4DA1-8257-C55AB1C9AB99}" type="pres">
      <dgm:prSet presAssocID="{682B6967-171C-46F3-B03A-06F08B799A92}" presName="centerShape" presStyleLbl="node0" presStyleIdx="0" presStyleCnt="1"/>
      <dgm:spPr/>
    </dgm:pt>
    <dgm:pt modelId="{78B71D4E-240B-45F5-8FD0-32870CC91C99}" type="pres">
      <dgm:prSet presAssocID="{22D1CE2B-BE54-4DE4-82B2-95D3C063521E}" presName="parTrans" presStyleLbl="bgSibTrans2D1" presStyleIdx="0" presStyleCnt="3"/>
      <dgm:spPr/>
    </dgm:pt>
    <dgm:pt modelId="{81F1E8AE-61D1-4AC5-843B-9FCACB677B98}" type="pres">
      <dgm:prSet presAssocID="{9BC3DF5E-E9FC-4711-9F9E-39A6018AA264}" presName="node" presStyleLbl="node1" presStyleIdx="0" presStyleCnt="3" custScaleX="148121" custRadScaleRad="143832" custRadScaleInc="-18729">
        <dgm:presLayoutVars>
          <dgm:bulletEnabled val="1"/>
        </dgm:presLayoutVars>
      </dgm:prSet>
      <dgm:spPr/>
    </dgm:pt>
    <dgm:pt modelId="{868E4137-D964-4C06-868E-1E24FC677231}" type="pres">
      <dgm:prSet presAssocID="{DE528EC9-F57D-44E6-AA60-468E56862969}" presName="parTrans" presStyleLbl="bgSibTrans2D1" presStyleIdx="1" presStyleCnt="3"/>
      <dgm:spPr/>
    </dgm:pt>
    <dgm:pt modelId="{7E9532C1-FAE0-4036-9BFD-73CF0CA30A0F}" type="pres">
      <dgm:prSet presAssocID="{EF8B0C61-EF78-4086-8604-ED446015E7BC}" presName="node" presStyleLbl="node1" presStyleIdx="1" presStyleCnt="3" custScaleX="148121">
        <dgm:presLayoutVars>
          <dgm:bulletEnabled val="1"/>
        </dgm:presLayoutVars>
      </dgm:prSet>
      <dgm:spPr/>
    </dgm:pt>
    <dgm:pt modelId="{A7815F8B-8213-4502-AA7A-5310EFDB652C}" type="pres">
      <dgm:prSet presAssocID="{C1B79134-C789-472D-B41B-9B6D4319EBAA}" presName="parTrans" presStyleLbl="bgSibTrans2D1" presStyleIdx="2" presStyleCnt="3"/>
      <dgm:spPr/>
    </dgm:pt>
    <dgm:pt modelId="{D1A0EFB6-1ED7-4115-8546-B0133403D12C}" type="pres">
      <dgm:prSet presAssocID="{BFBFE90B-D190-4BCD-9F0F-94F3CF7F4E9A}" presName="node" presStyleLbl="node1" presStyleIdx="2" presStyleCnt="3" custScaleX="148121" custRadScaleRad="154092" custRadScaleInc="21910">
        <dgm:presLayoutVars>
          <dgm:bulletEnabled val="1"/>
        </dgm:presLayoutVars>
      </dgm:prSet>
      <dgm:spPr/>
    </dgm:pt>
  </dgm:ptLst>
  <dgm:cxnLst>
    <dgm:cxn modelId="{648C7F07-F8E2-4484-9A10-823CBAFCAE33}" srcId="{682B6967-171C-46F3-B03A-06F08B799A92}" destId="{9BC3DF5E-E9FC-4711-9F9E-39A6018AA264}" srcOrd="0" destOrd="0" parTransId="{22D1CE2B-BE54-4DE4-82B2-95D3C063521E}" sibTransId="{435F2C16-F0D1-4849-A4E2-344F45531F7C}"/>
    <dgm:cxn modelId="{D1B30E25-179A-47BC-AEFC-65AED8903413}" type="presOf" srcId="{C1B79134-C789-472D-B41B-9B6D4319EBAA}" destId="{A7815F8B-8213-4502-AA7A-5310EFDB652C}" srcOrd="0" destOrd="0" presId="urn:microsoft.com/office/officeart/2005/8/layout/radial4"/>
    <dgm:cxn modelId="{58E2DA26-1029-4A59-9173-A94773F21A37}" type="presOf" srcId="{DE528EC9-F57D-44E6-AA60-468E56862969}" destId="{868E4137-D964-4C06-868E-1E24FC677231}" srcOrd="0" destOrd="0" presId="urn:microsoft.com/office/officeart/2005/8/layout/radial4"/>
    <dgm:cxn modelId="{C64F7237-3798-44E4-91CC-0215B27BA1C3}" type="presOf" srcId="{22D1CE2B-BE54-4DE4-82B2-95D3C063521E}" destId="{78B71D4E-240B-45F5-8FD0-32870CC91C99}" srcOrd="0" destOrd="0" presId="urn:microsoft.com/office/officeart/2005/8/layout/radial4"/>
    <dgm:cxn modelId="{44A55D3A-0E7C-4579-A59B-092D70DC322B}" srcId="{682B6967-171C-46F3-B03A-06F08B799A92}" destId="{EF8B0C61-EF78-4086-8604-ED446015E7BC}" srcOrd="1" destOrd="0" parTransId="{DE528EC9-F57D-44E6-AA60-468E56862969}" sibTransId="{B3C2F20F-51B1-4B68-8B03-D3AD1DA2B58E}"/>
    <dgm:cxn modelId="{33C43D7E-3F12-46A7-89C0-F0E8EE35A67B}" type="presOf" srcId="{EF8B0C61-EF78-4086-8604-ED446015E7BC}" destId="{7E9532C1-FAE0-4036-9BFD-73CF0CA30A0F}" srcOrd="0" destOrd="0" presId="urn:microsoft.com/office/officeart/2005/8/layout/radial4"/>
    <dgm:cxn modelId="{6BE5F6B1-F9A6-4FB7-8EE6-F1A740C94740}" type="presOf" srcId="{E6D7EBA5-7921-4A4A-981D-7FB56EAD220E}" destId="{C7E6C996-D027-42A1-BE9B-8BA5DCE1A278}" srcOrd="0" destOrd="0" presId="urn:microsoft.com/office/officeart/2005/8/layout/radial4"/>
    <dgm:cxn modelId="{8A9117BA-5674-4638-BC26-E183382C31E8}" srcId="{682B6967-171C-46F3-B03A-06F08B799A92}" destId="{BFBFE90B-D190-4BCD-9F0F-94F3CF7F4E9A}" srcOrd="2" destOrd="0" parTransId="{C1B79134-C789-472D-B41B-9B6D4319EBAA}" sibTransId="{CD42334F-2841-48F6-A285-2205ABFA5E87}"/>
    <dgm:cxn modelId="{85C68AC5-A5E7-4535-B0CA-7C4072B0B5DE}" srcId="{E6D7EBA5-7921-4A4A-981D-7FB56EAD220E}" destId="{682B6967-171C-46F3-B03A-06F08B799A92}" srcOrd="0" destOrd="0" parTransId="{CBFB5141-EA04-48F5-8852-092B1BBFBEC1}" sibTransId="{AC43BE92-C35D-4883-999F-B435C335DEC5}"/>
    <dgm:cxn modelId="{5DFB92CD-A1C2-42F9-98C2-5FC523D7C8EC}" type="presOf" srcId="{682B6967-171C-46F3-B03A-06F08B799A92}" destId="{1BF0DA88-CE3E-4DA1-8257-C55AB1C9AB99}" srcOrd="0" destOrd="0" presId="urn:microsoft.com/office/officeart/2005/8/layout/radial4"/>
    <dgm:cxn modelId="{0158ABD1-E121-4C1E-AD50-68395483A8C6}" type="presOf" srcId="{BFBFE90B-D190-4BCD-9F0F-94F3CF7F4E9A}" destId="{D1A0EFB6-1ED7-4115-8546-B0133403D12C}" srcOrd="0" destOrd="0" presId="urn:microsoft.com/office/officeart/2005/8/layout/radial4"/>
    <dgm:cxn modelId="{C83D5EDE-E330-43D7-AA82-76C30AB60ED5}" type="presOf" srcId="{9BC3DF5E-E9FC-4711-9F9E-39A6018AA264}" destId="{81F1E8AE-61D1-4AC5-843B-9FCACB677B98}" srcOrd="0" destOrd="0" presId="urn:microsoft.com/office/officeart/2005/8/layout/radial4"/>
    <dgm:cxn modelId="{D8E0B539-DBD6-4F3D-A7AE-7C1589364A0D}" type="presParOf" srcId="{C7E6C996-D027-42A1-BE9B-8BA5DCE1A278}" destId="{1BF0DA88-CE3E-4DA1-8257-C55AB1C9AB99}" srcOrd="0" destOrd="0" presId="urn:microsoft.com/office/officeart/2005/8/layout/radial4"/>
    <dgm:cxn modelId="{780F302D-D3D6-4808-8CD0-266BD223B23F}" type="presParOf" srcId="{C7E6C996-D027-42A1-BE9B-8BA5DCE1A278}" destId="{78B71D4E-240B-45F5-8FD0-32870CC91C99}" srcOrd="1" destOrd="0" presId="urn:microsoft.com/office/officeart/2005/8/layout/radial4"/>
    <dgm:cxn modelId="{A55C9940-0B00-44D5-9C09-B065240181D7}" type="presParOf" srcId="{C7E6C996-D027-42A1-BE9B-8BA5DCE1A278}" destId="{81F1E8AE-61D1-4AC5-843B-9FCACB677B98}" srcOrd="2" destOrd="0" presId="urn:microsoft.com/office/officeart/2005/8/layout/radial4"/>
    <dgm:cxn modelId="{54882FF2-D655-4AFD-978E-8D3570EBBD71}" type="presParOf" srcId="{C7E6C996-D027-42A1-BE9B-8BA5DCE1A278}" destId="{868E4137-D964-4C06-868E-1E24FC677231}" srcOrd="3" destOrd="0" presId="urn:microsoft.com/office/officeart/2005/8/layout/radial4"/>
    <dgm:cxn modelId="{8C323FF4-3C30-40CF-A785-797265D91943}" type="presParOf" srcId="{C7E6C996-D027-42A1-BE9B-8BA5DCE1A278}" destId="{7E9532C1-FAE0-4036-9BFD-73CF0CA30A0F}" srcOrd="4" destOrd="0" presId="urn:microsoft.com/office/officeart/2005/8/layout/radial4"/>
    <dgm:cxn modelId="{F6DAA35D-F618-4A3F-8914-6F106DFF6147}" type="presParOf" srcId="{C7E6C996-D027-42A1-BE9B-8BA5DCE1A278}" destId="{A7815F8B-8213-4502-AA7A-5310EFDB652C}" srcOrd="5" destOrd="0" presId="urn:microsoft.com/office/officeart/2005/8/layout/radial4"/>
    <dgm:cxn modelId="{946C9D26-D467-4EE5-BFEF-8F00D27C9474}" type="presParOf" srcId="{C7E6C996-D027-42A1-BE9B-8BA5DCE1A278}" destId="{D1A0EFB6-1ED7-4115-8546-B0133403D12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5267A2-24C8-7046-98DB-F413595785C4}" type="doc">
      <dgm:prSet loTypeId="urn:microsoft.com/office/officeart/2008/layout/VerticalCurv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1CF413-1A85-D549-A28F-5DC8C260965F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Compromised mental health</a:t>
          </a:r>
          <a:r>
            <a:rPr lang="en-US" baseline="300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0854B1-A7BD-9D47-8A8F-EF31AECF6AE2}" type="parTrans" cxnId="{A87E4802-0FED-1844-8204-FC57E6006B2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962756-CA01-D44B-8A31-C80A1B839F44}" type="sibTrans" cxnId="{A87E4802-0FED-1844-8204-FC57E6006B2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DDAC14-FA2B-5144-950E-495C6F2D5EBB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Increased likelihood of sexual assault</a:t>
          </a:r>
          <a:r>
            <a:rPr lang="en-US" baseline="30000" dirty="0">
              <a:latin typeface="Arial" panose="020B0604020202020204" pitchFamily="34" charset="0"/>
              <a:cs typeface="Arial" panose="020B0604020202020204" pitchFamily="34" charset="0"/>
            </a:rPr>
            <a:t>3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ED03FA-9551-9049-9CF2-7160ED35588F}" type="parTrans" cxnId="{8C73D20F-EE2F-BD4F-833F-A89A677BFAF6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504494-0111-FA40-A85A-ABEE404D5E71}" type="sibTrans" cxnId="{8C73D20F-EE2F-BD4F-833F-A89A677BFAF6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02B157-25D4-8F41-A75B-226C1FF63D51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Lower job satisfaction</a:t>
          </a:r>
          <a:r>
            <a:rPr lang="en-US" baseline="30000" dirty="0">
              <a:latin typeface="Arial" panose="020B0604020202020204" pitchFamily="34" charset="0"/>
              <a:cs typeface="Arial" panose="020B0604020202020204" pitchFamily="34" charset="0"/>
            </a:rPr>
            <a:t>2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108A9A-443B-A241-8433-D61CA26D840F}" type="parTrans" cxnId="{2BFEA2C2-7803-6344-AE70-F1E8B4B9C43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F14417-D9D7-E249-87B1-456536165BFA}" type="sibTrans" cxnId="{2BFEA2C2-7803-6344-AE70-F1E8B4B9C43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DA582E-0DF6-3F49-AD93-747B053E627E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Impaired physical health</a:t>
          </a:r>
          <a:r>
            <a:rPr lang="en-US" baseline="300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2299FC-0756-2643-BF6F-4BC354F68E8E}" type="parTrans" cxnId="{168A5249-D44F-C741-BC05-117BF7D5680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5141A6-02D3-AB4E-ADF8-53F863973233}" type="sibTrans" cxnId="{168A5249-D44F-C741-BC05-117BF7D5680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16E790-088D-FF4E-BBD7-762F1D5ECDE0}">
      <dgm:prSet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Increased likelihood of substance use</a:t>
          </a:r>
          <a:r>
            <a:rPr lang="en-US" baseline="300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4F12AA-D3E9-D848-8B90-5F552E3C58A6}" type="parTrans" cxnId="{BC5064E9-D9A5-D247-BED8-87B43131E25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D8B581-9478-C941-9FD0-F2E60FAFE438}" type="sibTrans" cxnId="{BC5064E9-D9A5-D247-BED8-87B43131E25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35C0FB-E645-034A-94FD-26B7E3D7041C}" type="pres">
      <dgm:prSet presAssocID="{285267A2-24C8-7046-98DB-F413595785C4}" presName="Name0" presStyleCnt="0">
        <dgm:presLayoutVars>
          <dgm:chMax val="7"/>
          <dgm:chPref val="7"/>
          <dgm:dir/>
        </dgm:presLayoutVars>
      </dgm:prSet>
      <dgm:spPr/>
    </dgm:pt>
    <dgm:pt modelId="{F3DC81FF-4E1B-A14D-8531-3F7EBAB458C3}" type="pres">
      <dgm:prSet presAssocID="{285267A2-24C8-7046-98DB-F413595785C4}" presName="Name1" presStyleCnt="0"/>
      <dgm:spPr/>
    </dgm:pt>
    <dgm:pt modelId="{713DF3B9-CB07-124C-A57B-6A900164F7EF}" type="pres">
      <dgm:prSet presAssocID="{285267A2-24C8-7046-98DB-F413595785C4}" presName="cycle" presStyleCnt="0"/>
      <dgm:spPr/>
    </dgm:pt>
    <dgm:pt modelId="{E389F238-F5BB-0C49-ABCB-BE605CE59D18}" type="pres">
      <dgm:prSet presAssocID="{285267A2-24C8-7046-98DB-F413595785C4}" presName="srcNode" presStyleLbl="node1" presStyleIdx="0" presStyleCnt="5"/>
      <dgm:spPr/>
    </dgm:pt>
    <dgm:pt modelId="{CA666744-457A-9E41-BEEC-F7505D53AB8B}" type="pres">
      <dgm:prSet presAssocID="{285267A2-24C8-7046-98DB-F413595785C4}" presName="conn" presStyleLbl="parChTrans1D2" presStyleIdx="0" presStyleCnt="1"/>
      <dgm:spPr/>
    </dgm:pt>
    <dgm:pt modelId="{DE7048FB-92DD-5B42-BC16-DA2A57AA8F0A}" type="pres">
      <dgm:prSet presAssocID="{285267A2-24C8-7046-98DB-F413595785C4}" presName="extraNode" presStyleLbl="node1" presStyleIdx="0" presStyleCnt="5"/>
      <dgm:spPr/>
    </dgm:pt>
    <dgm:pt modelId="{AF335503-C4B3-264B-A98F-137AA116019D}" type="pres">
      <dgm:prSet presAssocID="{285267A2-24C8-7046-98DB-F413595785C4}" presName="dstNode" presStyleLbl="node1" presStyleIdx="0" presStyleCnt="5"/>
      <dgm:spPr/>
    </dgm:pt>
    <dgm:pt modelId="{135E3571-9A2C-A74D-810B-7AC37D3E4882}" type="pres">
      <dgm:prSet presAssocID="{3A1CF413-1A85-D549-A28F-5DC8C260965F}" presName="text_1" presStyleLbl="node1" presStyleIdx="0" presStyleCnt="5">
        <dgm:presLayoutVars>
          <dgm:bulletEnabled val="1"/>
        </dgm:presLayoutVars>
      </dgm:prSet>
      <dgm:spPr/>
    </dgm:pt>
    <dgm:pt modelId="{2C26082C-01CE-C845-8883-20FE54565F1B}" type="pres">
      <dgm:prSet presAssocID="{3A1CF413-1A85-D549-A28F-5DC8C260965F}" presName="accent_1" presStyleCnt="0"/>
      <dgm:spPr/>
    </dgm:pt>
    <dgm:pt modelId="{515D1075-A915-BE43-AC1D-DFFCEDBBACAF}" type="pres">
      <dgm:prSet presAssocID="{3A1CF413-1A85-D549-A28F-5DC8C260965F}" presName="accentRepeatNode" presStyleLbl="solidFgAcc1" presStyleIdx="0" presStyleCnt="5"/>
      <dgm:spPr/>
    </dgm:pt>
    <dgm:pt modelId="{44CBB560-A194-0644-BAB6-EF3F66B5EB6F}" type="pres">
      <dgm:prSet presAssocID="{B3DA582E-0DF6-3F49-AD93-747B053E627E}" presName="text_2" presStyleLbl="node1" presStyleIdx="1" presStyleCnt="5">
        <dgm:presLayoutVars>
          <dgm:bulletEnabled val="1"/>
        </dgm:presLayoutVars>
      </dgm:prSet>
      <dgm:spPr/>
    </dgm:pt>
    <dgm:pt modelId="{42A9407B-2986-7241-B405-1D20CCCE600C}" type="pres">
      <dgm:prSet presAssocID="{B3DA582E-0DF6-3F49-AD93-747B053E627E}" presName="accent_2" presStyleCnt="0"/>
      <dgm:spPr/>
    </dgm:pt>
    <dgm:pt modelId="{914A50BB-28FC-BF44-9277-7C3C8B4AF64B}" type="pres">
      <dgm:prSet presAssocID="{B3DA582E-0DF6-3F49-AD93-747B053E627E}" presName="accentRepeatNode" presStyleLbl="solidFgAcc1" presStyleIdx="1" presStyleCnt="5"/>
      <dgm:spPr/>
    </dgm:pt>
    <dgm:pt modelId="{016A328D-9E99-4646-8DE8-4C49EA98D909}" type="pres">
      <dgm:prSet presAssocID="{7402B157-25D4-8F41-A75B-226C1FF63D51}" presName="text_3" presStyleLbl="node1" presStyleIdx="2" presStyleCnt="5">
        <dgm:presLayoutVars>
          <dgm:bulletEnabled val="1"/>
        </dgm:presLayoutVars>
      </dgm:prSet>
      <dgm:spPr/>
    </dgm:pt>
    <dgm:pt modelId="{F9DB57DF-1464-1D48-A740-873A102DE43F}" type="pres">
      <dgm:prSet presAssocID="{7402B157-25D4-8F41-A75B-226C1FF63D51}" presName="accent_3" presStyleCnt="0"/>
      <dgm:spPr/>
    </dgm:pt>
    <dgm:pt modelId="{5D3F76A8-51EB-B240-A27B-A45B2B65AD20}" type="pres">
      <dgm:prSet presAssocID="{7402B157-25D4-8F41-A75B-226C1FF63D51}" presName="accentRepeatNode" presStyleLbl="solidFgAcc1" presStyleIdx="2" presStyleCnt="5"/>
      <dgm:spPr/>
    </dgm:pt>
    <dgm:pt modelId="{BB9335F9-9258-024C-8133-C2D2AF2F3909}" type="pres">
      <dgm:prSet presAssocID="{ACDDAC14-FA2B-5144-950E-495C6F2D5EBB}" presName="text_4" presStyleLbl="node1" presStyleIdx="3" presStyleCnt="5">
        <dgm:presLayoutVars>
          <dgm:bulletEnabled val="1"/>
        </dgm:presLayoutVars>
      </dgm:prSet>
      <dgm:spPr/>
    </dgm:pt>
    <dgm:pt modelId="{9CB2C7AD-C2E8-8846-84CF-171F33146A99}" type="pres">
      <dgm:prSet presAssocID="{ACDDAC14-FA2B-5144-950E-495C6F2D5EBB}" presName="accent_4" presStyleCnt="0"/>
      <dgm:spPr/>
    </dgm:pt>
    <dgm:pt modelId="{DB96E0AE-A799-2B40-BF91-A7D938153340}" type="pres">
      <dgm:prSet presAssocID="{ACDDAC14-FA2B-5144-950E-495C6F2D5EBB}" presName="accentRepeatNode" presStyleLbl="solidFgAcc1" presStyleIdx="3" presStyleCnt="5"/>
      <dgm:spPr/>
    </dgm:pt>
    <dgm:pt modelId="{56D1E975-704E-654A-8D3B-F44AAD232D98}" type="pres">
      <dgm:prSet presAssocID="{BA16E790-088D-FF4E-BBD7-762F1D5ECDE0}" presName="text_5" presStyleLbl="node1" presStyleIdx="4" presStyleCnt="5">
        <dgm:presLayoutVars>
          <dgm:bulletEnabled val="1"/>
        </dgm:presLayoutVars>
      </dgm:prSet>
      <dgm:spPr/>
    </dgm:pt>
    <dgm:pt modelId="{1C4633C9-4596-BD4D-B6F5-3B82851A07EB}" type="pres">
      <dgm:prSet presAssocID="{BA16E790-088D-FF4E-BBD7-762F1D5ECDE0}" presName="accent_5" presStyleCnt="0"/>
      <dgm:spPr/>
    </dgm:pt>
    <dgm:pt modelId="{1DE7DA1B-4890-DD48-AE25-9D4D869875C3}" type="pres">
      <dgm:prSet presAssocID="{BA16E790-088D-FF4E-BBD7-762F1D5ECDE0}" presName="accentRepeatNode" presStyleLbl="solidFgAcc1" presStyleIdx="4" presStyleCnt="5"/>
      <dgm:spPr/>
    </dgm:pt>
  </dgm:ptLst>
  <dgm:cxnLst>
    <dgm:cxn modelId="{23B5F200-28EB-3B44-B2E7-CE19E747CF33}" type="presOf" srcId="{3A1CF413-1A85-D549-A28F-5DC8C260965F}" destId="{135E3571-9A2C-A74D-810B-7AC37D3E4882}" srcOrd="0" destOrd="0" presId="urn:microsoft.com/office/officeart/2008/layout/VerticalCurvedList"/>
    <dgm:cxn modelId="{A87E4802-0FED-1844-8204-FC57E6006B2C}" srcId="{285267A2-24C8-7046-98DB-F413595785C4}" destId="{3A1CF413-1A85-D549-A28F-5DC8C260965F}" srcOrd="0" destOrd="0" parTransId="{FD0854B1-A7BD-9D47-8A8F-EF31AECF6AE2}" sibTransId="{57962756-CA01-D44B-8A31-C80A1B839F44}"/>
    <dgm:cxn modelId="{8C73D20F-EE2F-BD4F-833F-A89A677BFAF6}" srcId="{285267A2-24C8-7046-98DB-F413595785C4}" destId="{ACDDAC14-FA2B-5144-950E-495C6F2D5EBB}" srcOrd="3" destOrd="0" parTransId="{BDED03FA-9551-9049-9CF2-7160ED35588F}" sibTransId="{42504494-0111-FA40-A85A-ABEE404D5E71}"/>
    <dgm:cxn modelId="{168A5249-D44F-C741-BC05-117BF7D5680B}" srcId="{285267A2-24C8-7046-98DB-F413595785C4}" destId="{B3DA582E-0DF6-3F49-AD93-747B053E627E}" srcOrd="1" destOrd="0" parTransId="{722299FC-0756-2643-BF6F-4BC354F68E8E}" sibTransId="{425141A6-02D3-AB4E-ADF8-53F863973233}"/>
    <dgm:cxn modelId="{E979DA53-4FF8-EC43-B091-183564207734}" type="presOf" srcId="{57962756-CA01-D44B-8A31-C80A1B839F44}" destId="{CA666744-457A-9E41-BEEC-F7505D53AB8B}" srcOrd="0" destOrd="0" presId="urn:microsoft.com/office/officeart/2008/layout/VerticalCurvedList"/>
    <dgm:cxn modelId="{D96B0DB5-0438-8142-A3A1-66CFC5FC32AE}" type="presOf" srcId="{BA16E790-088D-FF4E-BBD7-762F1D5ECDE0}" destId="{56D1E975-704E-654A-8D3B-F44AAD232D98}" srcOrd="0" destOrd="0" presId="urn:microsoft.com/office/officeart/2008/layout/VerticalCurvedList"/>
    <dgm:cxn modelId="{84E779B6-93E1-0647-B813-38B4F0676F09}" type="presOf" srcId="{285267A2-24C8-7046-98DB-F413595785C4}" destId="{1535C0FB-E645-034A-94FD-26B7E3D7041C}" srcOrd="0" destOrd="0" presId="urn:microsoft.com/office/officeart/2008/layout/VerticalCurvedList"/>
    <dgm:cxn modelId="{2BFEA2C2-7803-6344-AE70-F1E8B4B9C43D}" srcId="{285267A2-24C8-7046-98DB-F413595785C4}" destId="{7402B157-25D4-8F41-A75B-226C1FF63D51}" srcOrd="2" destOrd="0" parTransId="{86108A9A-443B-A241-8433-D61CA26D840F}" sibTransId="{8BF14417-D9D7-E249-87B1-456536165BFA}"/>
    <dgm:cxn modelId="{E177C3E1-6790-B741-BED2-6022527992DC}" type="presOf" srcId="{B3DA582E-0DF6-3F49-AD93-747B053E627E}" destId="{44CBB560-A194-0644-BAB6-EF3F66B5EB6F}" srcOrd="0" destOrd="0" presId="urn:microsoft.com/office/officeart/2008/layout/VerticalCurvedList"/>
    <dgm:cxn modelId="{BC5064E9-D9A5-D247-BED8-87B43131E250}" srcId="{285267A2-24C8-7046-98DB-F413595785C4}" destId="{BA16E790-088D-FF4E-BBD7-762F1D5ECDE0}" srcOrd="4" destOrd="0" parTransId="{944F12AA-D3E9-D848-8B90-5F552E3C58A6}" sibTransId="{F2D8B581-9478-C941-9FD0-F2E60FAFE438}"/>
    <dgm:cxn modelId="{08287CE9-410B-7948-9D39-3B651746FDE8}" type="presOf" srcId="{ACDDAC14-FA2B-5144-950E-495C6F2D5EBB}" destId="{BB9335F9-9258-024C-8133-C2D2AF2F3909}" srcOrd="0" destOrd="0" presId="urn:microsoft.com/office/officeart/2008/layout/VerticalCurvedList"/>
    <dgm:cxn modelId="{A1AA5CF0-2F11-8941-8431-A6FA592817C0}" type="presOf" srcId="{7402B157-25D4-8F41-A75B-226C1FF63D51}" destId="{016A328D-9E99-4646-8DE8-4C49EA98D909}" srcOrd="0" destOrd="0" presId="urn:microsoft.com/office/officeart/2008/layout/VerticalCurvedList"/>
    <dgm:cxn modelId="{BEEC0989-E5C1-B444-B5F0-FF16B0044010}" type="presParOf" srcId="{1535C0FB-E645-034A-94FD-26B7E3D7041C}" destId="{F3DC81FF-4E1B-A14D-8531-3F7EBAB458C3}" srcOrd="0" destOrd="0" presId="urn:microsoft.com/office/officeart/2008/layout/VerticalCurvedList"/>
    <dgm:cxn modelId="{7FD6326F-02C7-1249-B90C-8821259A8B67}" type="presParOf" srcId="{F3DC81FF-4E1B-A14D-8531-3F7EBAB458C3}" destId="{713DF3B9-CB07-124C-A57B-6A900164F7EF}" srcOrd="0" destOrd="0" presId="urn:microsoft.com/office/officeart/2008/layout/VerticalCurvedList"/>
    <dgm:cxn modelId="{FA55A454-713A-D540-9B32-34638FD9B293}" type="presParOf" srcId="{713DF3B9-CB07-124C-A57B-6A900164F7EF}" destId="{E389F238-F5BB-0C49-ABCB-BE605CE59D18}" srcOrd="0" destOrd="0" presId="urn:microsoft.com/office/officeart/2008/layout/VerticalCurvedList"/>
    <dgm:cxn modelId="{374463E5-3EFE-D04E-8C1B-7615DE2DA886}" type="presParOf" srcId="{713DF3B9-CB07-124C-A57B-6A900164F7EF}" destId="{CA666744-457A-9E41-BEEC-F7505D53AB8B}" srcOrd="1" destOrd="0" presId="urn:microsoft.com/office/officeart/2008/layout/VerticalCurvedList"/>
    <dgm:cxn modelId="{702024B7-F351-E647-9BDF-A7EBCDF5946D}" type="presParOf" srcId="{713DF3B9-CB07-124C-A57B-6A900164F7EF}" destId="{DE7048FB-92DD-5B42-BC16-DA2A57AA8F0A}" srcOrd="2" destOrd="0" presId="urn:microsoft.com/office/officeart/2008/layout/VerticalCurvedList"/>
    <dgm:cxn modelId="{CB63E3BE-4740-F345-800D-A2EB5926C1E2}" type="presParOf" srcId="{713DF3B9-CB07-124C-A57B-6A900164F7EF}" destId="{AF335503-C4B3-264B-A98F-137AA116019D}" srcOrd="3" destOrd="0" presId="urn:microsoft.com/office/officeart/2008/layout/VerticalCurvedList"/>
    <dgm:cxn modelId="{2EB16273-6C32-FF4A-9B58-09E4D0C7E60A}" type="presParOf" srcId="{F3DC81FF-4E1B-A14D-8531-3F7EBAB458C3}" destId="{135E3571-9A2C-A74D-810B-7AC37D3E4882}" srcOrd="1" destOrd="0" presId="urn:microsoft.com/office/officeart/2008/layout/VerticalCurvedList"/>
    <dgm:cxn modelId="{C7E227C3-FD20-9848-97FF-405E1150D4B6}" type="presParOf" srcId="{F3DC81FF-4E1B-A14D-8531-3F7EBAB458C3}" destId="{2C26082C-01CE-C845-8883-20FE54565F1B}" srcOrd="2" destOrd="0" presId="urn:microsoft.com/office/officeart/2008/layout/VerticalCurvedList"/>
    <dgm:cxn modelId="{7647BCD1-184F-884E-BE3C-13FAE61FFD82}" type="presParOf" srcId="{2C26082C-01CE-C845-8883-20FE54565F1B}" destId="{515D1075-A915-BE43-AC1D-DFFCEDBBACAF}" srcOrd="0" destOrd="0" presId="urn:microsoft.com/office/officeart/2008/layout/VerticalCurvedList"/>
    <dgm:cxn modelId="{237CA4DB-C5AB-D64E-BDC8-98A32D198943}" type="presParOf" srcId="{F3DC81FF-4E1B-A14D-8531-3F7EBAB458C3}" destId="{44CBB560-A194-0644-BAB6-EF3F66B5EB6F}" srcOrd="3" destOrd="0" presId="urn:microsoft.com/office/officeart/2008/layout/VerticalCurvedList"/>
    <dgm:cxn modelId="{78FABBA5-DC9D-D844-8C22-743C6859974C}" type="presParOf" srcId="{F3DC81FF-4E1B-A14D-8531-3F7EBAB458C3}" destId="{42A9407B-2986-7241-B405-1D20CCCE600C}" srcOrd="4" destOrd="0" presId="urn:microsoft.com/office/officeart/2008/layout/VerticalCurvedList"/>
    <dgm:cxn modelId="{4B09DF47-70DE-AA46-980B-4EB2BF69BB9B}" type="presParOf" srcId="{42A9407B-2986-7241-B405-1D20CCCE600C}" destId="{914A50BB-28FC-BF44-9277-7C3C8B4AF64B}" srcOrd="0" destOrd="0" presId="urn:microsoft.com/office/officeart/2008/layout/VerticalCurvedList"/>
    <dgm:cxn modelId="{5AED7B64-3C1B-BE4F-BBF0-467364D725C5}" type="presParOf" srcId="{F3DC81FF-4E1B-A14D-8531-3F7EBAB458C3}" destId="{016A328D-9E99-4646-8DE8-4C49EA98D909}" srcOrd="5" destOrd="0" presId="urn:microsoft.com/office/officeart/2008/layout/VerticalCurvedList"/>
    <dgm:cxn modelId="{E136917B-AE58-D948-8B4B-F4AFE1EAD311}" type="presParOf" srcId="{F3DC81FF-4E1B-A14D-8531-3F7EBAB458C3}" destId="{F9DB57DF-1464-1D48-A740-873A102DE43F}" srcOrd="6" destOrd="0" presId="urn:microsoft.com/office/officeart/2008/layout/VerticalCurvedList"/>
    <dgm:cxn modelId="{F8A96798-A5FC-C349-B7C0-8F5BF8D645D8}" type="presParOf" srcId="{F9DB57DF-1464-1D48-A740-873A102DE43F}" destId="{5D3F76A8-51EB-B240-A27B-A45B2B65AD20}" srcOrd="0" destOrd="0" presId="urn:microsoft.com/office/officeart/2008/layout/VerticalCurvedList"/>
    <dgm:cxn modelId="{17DF541D-335C-EC4F-B916-12223FDFB187}" type="presParOf" srcId="{F3DC81FF-4E1B-A14D-8531-3F7EBAB458C3}" destId="{BB9335F9-9258-024C-8133-C2D2AF2F3909}" srcOrd="7" destOrd="0" presId="urn:microsoft.com/office/officeart/2008/layout/VerticalCurvedList"/>
    <dgm:cxn modelId="{773BCC20-EBE7-1A48-81C2-2F94C2E27CF6}" type="presParOf" srcId="{F3DC81FF-4E1B-A14D-8531-3F7EBAB458C3}" destId="{9CB2C7AD-C2E8-8846-84CF-171F33146A99}" srcOrd="8" destOrd="0" presId="urn:microsoft.com/office/officeart/2008/layout/VerticalCurvedList"/>
    <dgm:cxn modelId="{9EE9D706-604B-7E46-9084-88241843315A}" type="presParOf" srcId="{9CB2C7AD-C2E8-8846-84CF-171F33146A99}" destId="{DB96E0AE-A799-2B40-BF91-A7D938153340}" srcOrd="0" destOrd="0" presId="urn:microsoft.com/office/officeart/2008/layout/VerticalCurvedList"/>
    <dgm:cxn modelId="{48814892-94E7-A440-89AF-9058B9BD0F2B}" type="presParOf" srcId="{F3DC81FF-4E1B-A14D-8531-3F7EBAB458C3}" destId="{56D1E975-704E-654A-8D3B-F44AAD232D98}" srcOrd="9" destOrd="0" presId="urn:microsoft.com/office/officeart/2008/layout/VerticalCurvedList"/>
    <dgm:cxn modelId="{71C81458-E715-5443-B221-F207186F7594}" type="presParOf" srcId="{F3DC81FF-4E1B-A14D-8531-3F7EBAB458C3}" destId="{1C4633C9-4596-BD4D-B6F5-3B82851A07EB}" srcOrd="10" destOrd="0" presId="urn:microsoft.com/office/officeart/2008/layout/VerticalCurvedList"/>
    <dgm:cxn modelId="{5F6920B5-0D31-3542-BA00-1934B559F52E}" type="presParOf" srcId="{1C4633C9-4596-BD4D-B6F5-3B82851A07EB}" destId="{1DE7DA1B-4890-DD48-AE25-9D4D869875C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85267A2-24C8-7046-98DB-F413595785C4}" type="doc">
      <dgm:prSet loTypeId="urn:microsoft.com/office/officeart/2008/layout/VerticalCurv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1CF413-1A85-D549-A28F-5DC8C260965F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Diminished trust in other team members</a:t>
          </a:r>
          <a:r>
            <a:rPr lang="en-US" baseline="300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0854B1-A7BD-9D47-8A8F-EF31AECF6AE2}" type="parTrans" cxnId="{A87E4802-0FED-1844-8204-FC57E6006B2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962756-CA01-D44B-8A31-C80A1B839F44}" type="sibTrans" cxnId="{A87E4802-0FED-1844-8204-FC57E6006B2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02B157-25D4-8F41-A75B-226C1FF63D51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Inhibited faith in leaders or supervisors</a:t>
          </a:r>
          <a:r>
            <a:rPr lang="en-US" baseline="300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108A9A-443B-A241-8433-D61CA26D840F}" type="parTrans" cxnId="{2BFEA2C2-7803-6344-AE70-F1E8B4B9C43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F14417-D9D7-E249-87B1-456536165BFA}" type="sibTrans" cxnId="{2BFEA2C2-7803-6344-AE70-F1E8B4B9C43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DA582E-0DF6-3F49-AD93-747B053E627E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Weakened team cohesion</a:t>
          </a:r>
          <a:r>
            <a:rPr lang="en-US" baseline="300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2299FC-0756-2643-BF6F-4BC354F68E8E}" type="parTrans" cxnId="{168A5249-D44F-C741-BC05-117BF7D5680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5141A6-02D3-AB4E-ADF8-53F863973233}" type="sibTrans" cxnId="{168A5249-D44F-C741-BC05-117BF7D5680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35C0FB-E645-034A-94FD-26B7E3D7041C}" type="pres">
      <dgm:prSet presAssocID="{285267A2-24C8-7046-98DB-F413595785C4}" presName="Name0" presStyleCnt="0">
        <dgm:presLayoutVars>
          <dgm:chMax val="7"/>
          <dgm:chPref val="7"/>
          <dgm:dir/>
        </dgm:presLayoutVars>
      </dgm:prSet>
      <dgm:spPr/>
    </dgm:pt>
    <dgm:pt modelId="{F3DC81FF-4E1B-A14D-8531-3F7EBAB458C3}" type="pres">
      <dgm:prSet presAssocID="{285267A2-24C8-7046-98DB-F413595785C4}" presName="Name1" presStyleCnt="0"/>
      <dgm:spPr/>
    </dgm:pt>
    <dgm:pt modelId="{713DF3B9-CB07-124C-A57B-6A900164F7EF}" type="pres">
      <dgm:prSet presAssocID="{285267A2-24C8-7046-98DB-F413595785C4}" presName="cycle" presStyleCnt="0"/>
      <dgm:spPr/>
    </dgm:pt>
    <dgm:pt modelId="{E389F238-F5BB-0C49-ABCB-BE605CE59D18}" type="pres">
      <dgm:prSet presAssocID="{285267A2-24C8-7046-98DB-F413595785C4}" presName="srcNode" presStyleLbl="node1" presStyleIdx="0" presStyleCnt="3"/>
      <dgm:spPr/>
    </dgm:pt>
    <dgm:pt modelId="{CA666744-457A-9E41-BEEC-F7505D53AB8B}" type="pres">
      <dgm:prSet presAssocID="{285267A2-24C8-7046-98DB-F413595785C4}" presName="conn" presStyleLbl="parChTrans1D2" presStyleIdx="0" presStyleCnt="1"/>
      <dgm:spPr/>
    </dgm:pt>
    <dgm:pt modelId="{DE7048FB-92DD-5B42-BC16-DA2A57AA8F0A}" type="pres">
      <dgm:prSet presAssocID="{285267A2-24C8-7046-98DB-F413595785C4}" presName="extraNode" presStyleLbl="node1" presStyleIdx="0" presStyleCnt="3"/>
      <dgm:spPr/>
    </dgm:pt>
    <dgm:pt modelId="{AF335503-C4B3-264B-A98F-137AA116019D}" type="pres">
      <dgm:prSet presAssocID="{285267A2-24C8-7046-98DB-F413595785C4}" presName="dstNode" presStyleLbl="node1" presStyleIdx="0" presStyleCnt="3"/>
      <dgm:spPr/>
    </dgm:pt>
    <dgm:pt modelId="{135E3571-9A2C-A74D-810B-7AC37D3E4882}" type="pres">
      <dgm:prSet presAssocID="{3A1CF413-1A85-D549-A28F-5DC8C260965F}" presName="text_1" presStyleLbl="node1" presStyleIdx="0" presStyleCnt="3">
        <dgm:presLayoutVars>
          <dgm:bulletEnabled val="1"/>
        </dgm:presLayoutVars>
      </dgm:prSet>
      <dgm:spPr/>
    </dgm:pt>
    <dgm:pt modelId="{2C26082C-01CE-C845-8883-20FE54565F1B}" type="pres">
      <dgm:prSet presAssocID="{3A1CF413-1A85-D549-A28F-5DC8C260965F}" presName="accent_1" presStyleCnt="0"/>
      <dgm:spPr/>
    </dgm:pt>
    <dgm:pt modelId="{515D1075-A915-BE43-AC1D-DFFCEDBBACAF}" type="pres">
      <dgm:prSet presAssocID="{3A1CF413-1A85-D549-A28F-5DC8C260965F}" presName="accentRepeatNode" presStyleLbl="solidFgAcc1" presStyleIdx="0" presStyleCnt="3"/>
      <dgm:spPr/>
    </dgm:pt>
    <dgm:pt modelId="{44CBB560-A194-0644-BAB6-EF3F66B5EB6F}" type="pres">
      <dgm:prSet presAssocID="{B3DA582E-0DF6-3F49-AD93-747B053E627E}" presName="text_2" presStyleLbl="node1" presStyleIdx="1" presStyleCnt="3">
        <dgm:presLayoutVars>
          <dgm:bulletEnabled val="1"/>
        </dgm:presLayoutVars>
      </dgm:prSet>
      <dgm:spPr/>
    </dgm:pt>
    <dgm:pt modelId="{42A9407B-2986-7241-B405-1D20CCCE600C}" type="pres">
      <dgm:prSet presAssocID="{B3DA582E-0DF6-3F49-AD93-747B053E627E}" presName="accent_2" presStyleCnt="0"/>
      <dgm:spPr/>
    </dgm:pt>
    <dgm:pt modelId="{914A50BB-28FC-BF44-9277-7C3C8B4AF64B}" type="pres">
      <dgm:prSet presAssocID="{B3DA582E-0DF6-3F49-AD93-747B053E627E}" presName="accentRepeatNode" presStyleLbl="solidFgAcc1" presStyleIdx="1" presStyleCnt="3"/>
      <dgm:spPr/>
    </dgm:pt>
    <dgm:pt modelId="{016A328D-9E99-4646-8DE8-4C49EA98D909}" type="pres">
      <dgm:prSet presAssocID="{7402B157-25D4-8F41-A75B-226C1FF63D51}" presName="text_3" presStyleLbl="node1" presStyleIdx="2" presStyleCnt="3">
        <dgm:presLayoutVars>
          <dgm:bulletEnabled val="1"/>
        </dgm:presLayoutVars>
      </dgm:prSet>
      <dgm:spPr/>
    </dgm:pt>
    <dgm:pt modelId="{F9DB57DF-1464-1D48-A740-873A102DE43F}" type="pres">
      <dgm:prSet presAssocID="{7402B157-25D4-8F41-A75B-226C1FF63D51}" presName="accent_3" presStyleCnt="0"/>
      <dgm:spPr/>
    </dgm:pt>
    <dgm:pt modelId="{5D3F76A8-51EB-B240-A27B-A45B2B65AD20}" type="pres">
      <dgm:prSet presAssocID="{7402B157-25D4-8F41-A75B-226C1FF63D51}" presName="accentRepeatNode" presStyleLbl="solidFgAcc1" presStyleIdx="2" presStyleCnt="3"/>
      <dgm:spPr/>
    </dgm:pt>
  </dgm:ptLst>
  <dgm:cxnLst>
    <dgm:cxn modelId="{23B5F200-28EB-3B44-B2E7-CE19E747CF33}" type="presOf" srcId="{3A1CF413-1A85-D549-A28F-5DC8C260965F}" destId="{135E3571-9A2C-A74D-810B-7AC37D3E4882}" srcOrd="0" destOrd="0" presId="urn:microsoft.com/office/officeart/2008/layout/VerticalCurvedList"/>
    <dgm:cxn modelId="{A87E4802-0FED-1844-8204-FC57E6006B2C}" srcId="{285267A2-24C8-7046-98DB-F413595785C4}" destId="{3A1CF413-1A85-D549-A28F-5DC8C260965F}" srcOrd="0" destOrd="0" parTransId="{FD0854B1-A7BD-9D47-8A8F-EF31AECF6AE2}" sibTransId="{57962756-CA01-D44B-8A31-C80A1B839F44}"/>
    <dgm:cxn modelId="{168A5249-D44F-C741-BC05-117BF7D5680B}" srcId="{285267A2-24C8-7046-98DB-F413595785C4}" destId="{B3DA582E-0DF6-3F49-AD93-747B053E627E}" srcOrd="1" destOrd="0" parTransId="{722299FC-0756-2643-BF6F-4BC354F68E8E}" sibTransId="{425141A6-02D3-AB4E-ADF8-53F863973233}"/>
    <dgm:cxn modelId="{E979DA53-4FF8-EC43-B091-183564207734}" type="presOf" srcId="{57962756-CA01-D44B-8A31-C80A1B839F44}" destId="{CA666744-457A-9E41-BEEC-F7505D53AB8B}" srcOrd="0" destOrd="0" presId="urn:microsoft.com/office/officeart/2008/layout/VerticalCurvedList"/>
    <dgm:cxn modelId="{84E779B6-93E1-0647-B813-38B4F0676F09}" type="presOf" srcId="{285267A2-24C8-7046-98DB-F413595785C4}" destId="{1535C0FB-E645-034A-94FD-26B7E3D7041C}" srcOrd="0" destOrd="0" presId="urn:microsoft.com/office/officeart/2008/layout/VerticalCurvedList"/>
    <dgm:cxn modelId="{2BFEA2C2-7803-6344-AE70-F1E8B4B9C43D}" srcId="{285267A2-24C8-7046-98DB-F413595785C4}" destId="{7402B157-25D4-8F41-A75B-226C1FF63D51}" srcOrd="2" destOrd="0" parTransId="{86108A9A-443B-A241-8433-D61CA26D840F}" sibTransId="{8BF14417-D9D7-E249-87B1-456536165BFA}"/>
    <dgm:cxn modelId="{E177C3E1-6790-B741-BED2-6022527992DC}" type="presOf" srcId="{B3DA582E-0DF6-3F49-AD93-747B053E627E}" destId="{44CBB560-A194-0644-BAB6-EF3F66B5EB6F}" srcOrd="0" destOrd="0" presId="urn:microsoft.com/office/officeart/2008/layout/VerticalCurvedList"/>
    <dgm:cxn modelId="{A1AA5CF0-2F11-8941-8431-A6FA592817C0}" type="presOf" srcId="{7402B157-25D4-8F41-A75B-226C1FF63D51}" destId="{016A328D-9E99-4646-8DE8-4C49EA98D909}" srcOrd="0" destOrd="0" presId="urn:microsoft.com/office/officeart/2008/layout/VerticalCurvedList"/>
    <dgm:cxn modelId="{BEEC0989-E5C1-B444-B5F0-FF16B0044010}" type="presParOf" srcId="{1535C0FB-E645-034A-94FD-26B7E3D7041C}" destId="{F3DC81FF-4E1B-A14D-8531-3F7EBAB458C3}" srcOrd="0" destOrd="0" presId="urn:microsoft.com/office/officeart/2008/layout/VerticalCurvedList"/>
    <dgm:cxn modelId="{7FD6326F-02C7-1249-B90C-8821259A8B67}" type="presParOf" srcId="{F3DC81FF-4E1B-A14D-8531-3F7EBAB458C3}" destId="{713DF3B9-CB07-124C-A57B-6A900164F7EF}" srcOrd="0" destOrd="0" presId="urn:microsoft.com/office/officeart/2008/layout/VerticalCurvedList"/>
    <dgm:cxn modelId="{FA55A454-713A-D540-9B32-34638FD9B293}" type="presParOf" srcId="{713DF3B9-CB07-124C-A57B-6A900164F7EF}" destId="{E389F238-F5BB-0C49-ABCB-BE605CE59D18}" srcOrd="0" destOrd="0" presId="urn:microsoft.com/office/officeart/2008/layout/VerticalCurvedList"/>
    <dgm:cxn modelId="{374463E5-3EFE-D04E-8C1B-7615DE2DA886}" type="presParOf" srcId="{713DF3B9-CB07-124C-A57B-6A900164F7EF}" destId="{CA666744-457A-9E41-BEEC-F7505D53AB8B}" srcOrd="1" destOrd="0" presId="urn:microsoft.com/office/officeart/2008/layout/VerticalCurvedList"/>
    <dgm:cxn modelId="{702024B7-F351-E647-9BDF-A7EBCDF5946D}" type="presParOf" srcId="{713DF3B9-CB07-124C-A57B-6A900164F7EF}" destId="{DE7048FB-92DD-5B42-BC16-DA2A57AA8F0A}" srcOrd="2" destOrd="0" presId="urn:microsoft.com/office/officeart/2008/layout/VerticalCurvedList"/>
    <dgm:cxn modelId="{CB63E3BE-4740-F345-800D-A2EB5926C1E2}" type="presParOf" srcId="{713DF3B9-CB07-124C-A57B-6A900164F7EF}" destId="{AF335503-C4B3-264B-A98F-137AA116019D}" srcOrd="3" destOrd="0" presId="urn:microsoft.com/office/officeart/2008/layout/VerticalCurvedList"/>
    <dgm:cxn modelId="{2EB16273-6C32-FF4A-9B58-09E4D0C7E60A}" type="presParOf" srcId="{F3DC81FF-4E1B-A14D-8531-3F7EBAB458C3}" destId="{135E3571-9A2C-A74D-810B-7AC37D3E4882}" srcOrd="1" destOrd="0" presId="urn:microsoft.com/office/officeart/2008/layout/VerticalCurvedList"/>
    <dgm:cxn modelId="{C7E227C3-FD20-9848-97FF-405E1150D4B6}" type="presParOf" srcId="{F3DC81FF-4E1B-A14D-8531-3F7EBAB458C3}" destId="{2C26082C-01CE-C845-8883-20FE54565F1B}" srcOrd="2" destOrd="0" presId="urn:microsoft.com/office/officeart/2008/layout/VerticalCurvedList"/>
    <dgm:cxn modelId="{7647BCD1-184F-884E-BE3C-13FAE61FFD82}" type="presParOf" srcId="{2C26082C-01CE-C845-8883-20FE54565F1B}" destId="{515D1075-A915-BE43-AC1D-DFFCEDBBACAF}" srcOrd="0" destOrd="0" presId="urn:microsoft.com/office/officeart/2008/layout/VerticalCurvedList"/>
    <dgm:cxn modelId="{237CA4DB-C5AB-D64E-BDC8-98A32D198943}" type="presParOf" srcId="{F3DC81FF-4E1B-A14D-8531-3F7EBAB458C3}" destId="{44CBB560-A194-0644-BAB6-EF3F66B5EB6F}" srcOrd="3" destOrd="0" presId="urn:microsoft.com/office/officeart/2008/layout/VerticalCurvedList"/>
    <dgm:cxn modelId="{78FABBA5-DC9D-D844-8C22-743C6859974C}" type="presParOf" srcId="{F3DC81FF-4E1B-A14D-8531-3F7EBAB458C3}" destId="{42A9407B-2986-7241-B405-1D20CCCE600C}" srcOrd="4" destOrd="0" presId="urn:microsoft.com/office/officeart/2008/layout/VerticalCurvedList"/>
    <dgm:cxn modelId="{4B09DF47-70DE-AA46-980B-4EB2BF69BB9B}" type="presParOf" srcId="{42A9407B-2986-7241-B405-1D20CCCE600C}" destId="{914A50BB-28FC-BF44-9277-7C3C8B4AF64B}" srcOrd="0" destOrd="0" presId="urn:microsoft.com/office/officeart/2008/layout/VerticalCurvedList"/>
    <dgm:cxn modelId="{5AED7B64-3C1B-BE4F-BBF0-467364D725C5}" type="presParOf" srcId="{F3DC81FF-4E1B-A14D-8531-3F7EBAB458C3}" destId="{016A328D-9E99-4646-8DE8-4C49EA98D909}" srcOrd="5" destOrd="0" presId="urn:microsoft.com/office/officeart/2008/layout/VerticalCurvedList"/>
    <dgm:cxn modelId="{E136917B-AE58-D948-8B4B-F4AFE1EAD311}" type="presParOf" srcId="{F3DC81FF-4E1B-A14D-8531-3F7EBAB458C3}" destId="{F9DB57DF-1464-1D48-A740-873A102DE43F}" srcOrd="6" destOrd="0" presId="urn:microsoft.com/office/officeart/2008/layout/VerticalCurvedList"/>
    <dgm:cxn modelId="{F8A96798-A5FC-C349-B7C0-8F5BF8D645D8}" type="presParOf" srcId="{F9DB57DF-1464-1D48-A740-873A102DE43F}" destId="{5D3F76A8-51EB-B240-A27B-A45B2B65AD2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85267A2-24C8-7046-98DB-F413595785C4}" type="doc">
      <dgm:prSet loTypeId="urn:microsoft.com/office/officeart/2008/layout/VerticalCurv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1CF413-1A85-D549-A28F-5DC8C260965F}">
      <dgm:prSet phldrT="[Text]" custT="1"/>
      <dgm:spPr/>
      <dgm:t>
        <a:bodyPr/>
        <a:lstStyle/>
        <a:p>
          <a:r>
            <a:rPr lang="en-US" sz="3600" dirty="0">
              <a:latin typeface="Arial" panose="020B0604020202020204" pitchFamily="34" charset="0"/>
              <a:cs typeface="Arial" panose="020B0604020202020204" pitchFamily="34" charset="0"/>
            </a:rPr>
            <a:t>Compromised core values</a:t>
          </a:r>
          <a:r>
            <a:rPr lang="en-US" sz="3600" baseline="300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en-US" sz="3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0854B1-A7BD-9D47-8A8F-EF31AECF6AE2}" type="parTrans" cxnId="{A87E4802-0FED-1844-8204-FC57E6006B2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962756-CA01-D44B-8A31-C80A1B839F44}" type="sibTrans" cxnId="{A87E4802-0FED-1844-8204-FC57E6006B2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02B157-25D4-8F41-A75B-226C1FF63D51}">
      <dgm:prSet phldrT="[Text]" custT="1"/>
      <dgm:spPr/>
      <dgm:t>
        <a:bodyPr/>
        <a:lstStyle/>
        <a:p>
          <a:r>
            <a:rPr lang="en-US" sz="3600" dirty="0">
              <a:latin typeface="Arial" panose="020B0604020202020204" pitchFamily="34" charset="0"/>
              <a:cs typeface="Arial" panose="020B0604020202020204" pitchFamily="34" charset="0"/>
            </a:rPr>
            <a:t>Loss of personnel</a:t>
          </a:r>
          <a:r>
            <a:rPr lang="en-US" sz="3600" baseline="30000" dirty="0">
              <a:latin typeface="Arial" panose="020B0604020202020204" pitchFamily="34" charset="0"/>
              <a:cs typeface="Arial" panose="020B0604020202020204" pitchFamily="34" charset="0"/>
            </a:rPr>
            <a:t>2,3</a:t>
          </a:r>
          <a:endParaRPr lang="en-US" sz="3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108A9A-443B-A241-8433-D61CA26D840F}" type="parTrans" cxnId="{2BFEA2C2-7803-6344-AE70-F1E8B4B9C43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F14417-D9D7-E249-87B1-456536165BFA}" type="sibTrans" cxnId="{2BFEA2C2-7803-6344-AE70-F1E8B4B9C43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DA582E-0DF6-3F49-AD93-747B053E627E}">
      <dgm:prSet phldrT="[Text]" custT="1"/>
      <dgm:spPr/>
      <dgm:t>
        <a:bodyPr/>
        <a:lstStyle/>
        <a:p>
          <a:r>
            <a:rPr lang="en-US" sz="3600" dirty="0">
              <a:latin typeface="Arial" panose="020B0604020202020204" pitchFamily="34" charset="0"/>
              <a:cs typeface="Arial" panose="020B0604020202020204" pitchFamily="34" charset="0"/>
            </a:rPr>
            <a:t>Impaired reputation</a:t>
          </a:r>
          <a:r>
            <a:rPr lang="en-US" sz="3600" baseline="300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en-US" sz="3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2299FC-0756-2643-BF6F-4BC354F68E8E}" type="parTrans" cxnId="{168A5249-D44F-C741-BC05-117BF7D5680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5141A6-02D3-AB4E-ADF8-53F863973233}" type="sibTrans" cxnId="{168A5249-D44F-C741-BC05-117BF7D5680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75E3FC-1A96-1740-8AE3-0ACAE89BBEA1}">
      <dgm:prSet phldrT="[Text]" custT="1"/>
      <dgm:spPr/>
      <dgm:t>
        <a:bodyPr/>
        <a:lstStyle/>
        <a:p>
          <a:r>
            <a:rPr lang="en-US" sz="3600" dirty="0">
              <a:latin typeface="Arial" panose="020B0604020202020204" pitchFamily="34" charset="0"/>
              <a:cs typeface="Arial" panose="020B0604020202020204" pitchFamily="34" charset="0"/>
            </a:rPr>
            <a:t>Decreased mission readiness</a:t>
          </a:r>
          <a:r>
            <a:rPr lang="en-US" sz="3600" baseline="30000" dirty="0">
              <a:latin typeface="Arial" panose="020B0604020202020204" pitchFamily="34" charset="0"/>
              <a:cs typeface="Arial" panose="020B0604020202020204" pitchFamily="34" charset="0"/>
            </a:rPr>
            <a:t>4</a:t>
          </a:r>
          <a:endParaRPr lang="en-US" sz="3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52C448-0F0C-6841-9F83-08AC334D5FA0}" type="parTrans" cxnId="{356E6EA5-BDA2-B74E-B1E7-F6EFCCD4561E}">
      <dgm:prSet/>
      <dgm:spPr/>
      <dgm:t>
        <a:bodyPr/>
        <a:lstStyle/>
        <a:p>
          <a:endParaRPr lang="en-US"/>
        </a:p>
      </dgm:t>
    </dgm:pt>
    <dgm:pt modelId="{919FDC3E-EE0D-564B-8003-2FC0BB6BEBA1}" type="sibTrans" cxnId="{356E6EA5-BDA2-B74E-B1E7-F6EFCCD4561E}">
      <dgm:prSet/>
      <dgm:spPr/>
      <dgm:t>
        <a:bodyPr/>
        <a:lstStyle/>
        <a:p>
          <a:endParaRPr lang="en-US"/>
        </a:p>
      </dgm:t>
    </dgm:pt>
    <dgm:pt modelId="{1535C0FB-E645-034A-94FD-26B7E3D7041C}" type="pres">
      <dgm:prSet presAssocID="{285267A2-24C8-7046-98DB-F413595785C4}" presName="Name0" presStyleCnt="0">
        <dgm:presLayoutVars>
          <dgm:chMax val="7"/>
          <dgm:chPref val="7"/>
          <dgm:dir/>
        </dgm:presLayoutVars>
      </dgm:prSet>
      <dgm:spPr/>
    </dgm:pt>
    <dgm:pt modelId="{F3DC81FF-4E1B-A14D-8531-3F7EBAB458C3}" type="pres">
      <dgm:prSet presAssocID="{285267A2-24C8-7046-98DB-F413595785C4}" presName="Name1" presStyleCnt="0"/>
      <dgm:spPr/>
    </dgm:pt>
    <dgm:pt modelId="{713DF3B9-CB07-124C-A57B-6A900164F7EF}" type="pres">
      <dgm:prSet presAssocID="{285267A2-24C8-7046-98DB-F413595785C4}" presName="cycle" presStyleCnt="0"/>
      <dgm:spPr/>
    </dgm:pt>
    <dgm:pt modelId="{E389F238-F5BB-0C49-ABCB-BE605CE59D18}" type="pres">
      <dgm:prSet presAssocID="{285267A2-24C8-7046-98DB-F413595785C4}" presName="srcNode" presStyleLbl="node1" presStyleIdx="0" presStyleCnt="4"/>
      <dgm:spPr/>
    </dgm:pt>
    <dgm:pt modelId="{CA666744-457A-9E41-BEEC-F7505D53AB8B}" type="pres">
      <dgm:prSet presAssocID="{285267A2-24C8-7046-98DB-F413595785C4}" presName="conn" presStyleLbl="parChTrans1D2" presStyleIdx="0" presStyleCnt="1"/>
      <dgm:spPr/>
    </dgm:pt>
    <dgm:pt modelId="{DE7048FB-92DD-5B42-BC16-DA2A57AA8F0A}" type="pres">
      <dgm:prSet presAssocID="{285267A2-24C8-7046-98DB-F413595785C4}" presName="extraNode" presStyleLbl="node1" presStyleIdx="0" presStyleCnt="4"/>
      <dgm:spPr/>
    </dgm:pt>
    <dgm:pt modelId="{AF335503-C4B3-264B-A98F-137AA116019D}" type="pres">
      <dgm:prSet presAssocID="{285267A2-24C8-7046-98DB-F413595785C4}" presName="dstNode" presStyleLbl="node1" presStyleIdx="0" presStyleCnt="4"/>
      <dgm:spPr/>
    </dgm:pt>
    <dgm:pt modelId="{135E3571-9A2C-A74D-810B-7AC37D3E4882}" type="pres">
      <dgm:prSet presAssocID="{3A1CF413-1A85-D549-A28F-5DC8C260965F}" presName="text_1" presStyleLbl="node1" presStyleIdx="0" presStyleCnt="4">
        <dgm:presLayoutVars>
          <dgm:bulletEnabled val="1"/>
        </dgm:presLayoutVars>
      </dgm:prSet>
      <dgm:spPr/>
    </dgm:pt>
    <dgm:pt modelId="{2C26082C-01CE-C845-8883-20FE54565F1B}" type="pres">
      <dgm:prSet presAssocID="{3A1CF413-1A85-D549-A28F-5DC8C260965F}" presName="accent_1" presStyleCnt="0"/>
      <dgm:spPr/>
    </dgm:pt>
    <dgm:pt modelId="{515D1075-A915-BE43-AC1D-DFFCEDBBACAF}" type="pres">
      <dgm:prSet presAssocID="{3A1CF413-1A85-D549-A28F-5DC8C260965F}" presName="accentRepeatNode" presStyleLbl="solidFgAcc1" presStyleIdx="0" presStyleCnt="4"/>
      <dgm:spPr/>
    </dgm:pt>
    <dgm:pt modelId="{44CBB560-A194-0644-BAB6-EF3F66B5EB6F}" type="pres">
      <dgm:prSet presAssocID="{B3DA582E-0DF6-3F49-AD93-747B053E627E}" presName="text_2" presStyleLbl="node1" presStyleIdx="1" presStyleCnt="4">
        <dgm:presLayoutVars>
          <dgm:bulletEnabled val="1"/>
        </dgm:presLayoutVars>
      </dgm:prSet>
      <dgm:spPr/>
    </dgm:pt>
    <dgm:pt modelId="{42A9407B-2986-7241-B405-1D20CCCE600C}" type="pres">
      <dgm:prSet presAssocID="{B3DA582E-0DF6-3F49-AD93-747B053E627E}" presName="accent_2" presStyleCnt="0"/>
      <dgm:spPr/>
    </dgm:pt>
    <dgm:pt modelId="{914A50BB-28FC-BF44-9277-7C3C8B4AF64B}" type="pres">
      <dgm:prSet presAssocID="{B3DA582E-0DF6-3F49-AD93-747B053E627E}" presName="accentRepeatNode" presStyleLbl="solidFgAcc1" presStyleIdx="1" presStyleCnt="4"/>
      <dgm:spPr/>
    </dgm:pt>
    <dgm:pt modelId="{016A328D-9E99-4646-8DE8-4C49EA98D909}" type="pres">
      <dgm:prSet presAssocID="{7402B157-25D4-8F41-A75B-226C1FF63D51}" presName="text_3" presStyleLbl="node1" presStyleIdx="2" presStyleCnt="4">
        <dgm:presLayoutVars>
          <dgm:bulletEnabled val="1"/>
        </dgm:presLayoutVars>
      </dgm:prSet>
      <dgm:spPr/>
    </dgm:pt>
    <dgm:pt modelId="{F9DB57DF-1464-1D48-A740-873A102DE43F}" type="pres">
      <dgm:prSet presAssocID="{7402B157-25D4-8F41-A75B-226C1FF63D51}" presName="accent_3" presStyleCnt="0"/>
      <dgm:spPr/>
    </dgm:pt>
    <dgm:pt modelId="{5D3F76A8-51EB-B240-A27B-A45B2B65AD20}" type="pres">
      <dgm:prSet presAssocID="{7402B157-25D4-8F41-A75B-226C1FF63D51}" presName="accentRepeatNode" presStyleLbl="solidFgAcc1" presStyleIdx="2" presStyleCnt="4"/>
      <dgm:spPr/>
    </dgm:pt>
    <dgm:pt modelId="{511A9F48-4A4C-F448-BE21-0263B40A4045}" type="pres">
      <dgm:prSet presAssocID="{B675E3FC-1A96-1740-8AE3-0ACAE89BBEA1}" presName="text_4" presStyleLbl="node1" presStyleIdx="3" presStyleCnt="4">
        <dgm:presLayoutVars>
          <dgm:bulletEnabled val="1"/>
        </dgm:presLayoutVars>
      </dgm:prSet>
      <dgm:spPr/>
    </dgm:pt>
    <dgm:pt modelId="{790D69C0-D3D7-8B44-8591-CDFC0035E263}" type="pres">
      <dgm:prSet presAssocID="{B675E3FC-1A96-1740-8AE3-0ACAE89BBEA1}" presName="accent_4" presStyleCnt="0"/>
      <dgm:spPr/>
    </dgm:pt>
    <dgm:pt modelId="{F992E8E2-D1F6-D84A-BA34-735D4BFB773A}" type="pres">
      <dgm:prSet presAssocID="{B675E3FC-1A96-1740-8AE3-0ACAE89BBEA1}" presName="accentRepeatNode" presStyleLbl="solidFgAcc1" presStyleIdx="3" presStyleCnt="4"/>
      <dgm:spPr/>
    </dgm:pt>
  </dgm:ptLst>
  <dgm:cxnLst>
    <dgm:cxn modelId="{23B5F200-28EB-3B44-B2E7-CE19E747CF33}" type="presOf" srcId="{3A1CF413-1A85-D549-A28F-5DC8C260965F}" destId="{135E3571-9A2C-A74D-810B-7AC37D3E4882}" srcOrd="0" destOrd="0" presId="urn:microsoft.com/office/officeart/2008/layout/VerticalCurvedList"/>
    <dgm:cxn modelId="{A87E4802-0FED-1844-8204-FC57E6006B2C}" srcId="{285267A2-24C8-7046-98DB-F413595785C4}" destId="{3A1CF413-1A85-D549-A28F-5DC8C260965F}" srcOrd="0" destOrd="0" parTransId="{FD0854B1-A7BD-9D47-8A8F-EF31AECF6AE2}" sibTransId="{57962756-CA01-D44B-8A31-C80A1B839F44}"/>
    <dgm:cxn modelId="{168A5249-D44F-C741-BC05-117BF7D5680B}" srcId="{285267A2-24C8-7046-98DB-F413595785C4}" destId="{B3DA582E-0DF6-3F49-AD93-747B053E627E}" srcOrd="1" destOrd="0" parTransId="{722299FC-0756-2643-BF6F-4BC354F68E8E}" sibTransId="{425141A6-02D3-AB4E-ADF8-53F863973233}"/>
    <dgm:cxn modelId="{E979DA53-4FF8-EC43-B091-183564207734}" type="presOf" srcId="{57962756-CA01-D44B-8A31-C80A1B839F44}" destId="{CA666744-457A-9E41-BEEC-F7505D53AB8B}" srcOrd="0" destOrd="0" presId="urn:microsoft.com/office/officeart/2008/layout/VerticalCurvedList"/>
    <dgm:cxn modelId="{356E6EA5-BDA2-B74E-B1E7-F6EFCCD4561E}" srcId="{285267A2-24C8-7046-98DB-F413595785C4}" destId="{B675E3FC-1A96-1740-8AE3-0ACAE89BBEA1}" srcOrd="3" destOrd="0" parTransId="{3952C448-0F0C-6841-9F83-08AC334D5FA0}" sibTransId="{919FDC3E-EE0D-564B-8003-2FC0BB6BEBA1}"/>
    <dgm:cxn modelId="{84E779B6-93E1-0647-B813-38B4F0676F09}" type="presOf" srcId="{285267A2-24C8-7046-98DB-F413595785C4}" destId="{1535C0FB-E645-034A-94FD-26B7E3D7041C}" srcOrd="0" destOrd="0" presId="urn:microsoft.com/office/officeart/2008/layout/VerticalCurvedList"/>
    <dgm:cxn modelId="{2BFEA2C2-7803-6344-AE70-F1E8B4B9C43D}" srcId="{285267A2-24C8-7046-98DB-F413595785C4}" destId="{7402B157-25D4-8F41-A75B-226C1FF63D51}" srcOrd="2" destOrd="0" parTransId="{86108A9A-443B-A241-8433-D61CA26D840F}" sibTransId="{8BF14417-D9D7-E249-87B1-456536165BFA}"/>
    <dgm:cxn modelId="{E177C3E1-6790-B741-BED2-6022527992DC}" type="presOf" srcId="{B3DA582E-0DF6-3F49-AD93-747B053E627E}" destId="{44CBB560-A194-0644-BAB6-EF3F66B5EB6F}" srcOrd="0" destOrd="0" presId="urn:microsoft.com/office/officeart/2008/layout/VerticalCurvedList"/>
    <dgm:cxn modelId="{E0766DE2-46DB-634B-96A3-0D45E9E1350A}" type="presOf" srcId="{B675E3FC-1A96-1740-8AE3-0ACAE89BBEA1}" destId="{511A9F48-4A4C-F448-BE21-0263B40A4045}" srcOrd="0" destOrd="0" presId="urn:microsoft.com/office/officeart/2008/layout/VerticalCurvedList"/>
    <dgm:cxn modelId="{A1AA5CF0-2F11-8941-8431-A6FA592817C0}" type="presOf" srcId="{7402B157-25D4-8F41-A75B-226C1FF63D51}" destId="{016A328D-9E99-4646-8DE8-4C49EA98D909}" srcOrd="0" destOrd="0" presId="urn:microsoft.com/office/officeart/2008/layout/VerticalCurvedList"/>
    <dgm:cxn modelId="{BEEC0989-E5C1-B444-B5F0-FF16B0044010}" type="presParOf" srcId="{1535C0FB-E645-034A-94FD-26B7E3D7041C}" destId="{F3DC81FF-4E1B-A14D-8531-3F7EBAB458C3}" srcOrd="0" destOrd="0" presId="urn:microsoft.com/office/officeart/2008/layout/VerticalCurvedList"/>
    <dgm:cxn modelId="{7FD6326F-02C7-1249-B90C-8821259A8B67}" type="presParOf" srcId="{F3DC81FF-4E1B-A14D-8531-3F7EBAB458C3}" destId="{713DF3B9-CB07-124C-A57B-6A900164F7EF}" srcOrd="0" destOrd="0" presId="urn:microsoft.com/office/officeart/2008/layout/VerticalCurvedList"/>
    <dgm:cxn modelId="{FA55A454-713A-D540-9B32-34638FD9B293}" type="presParOf" srcId="{713DF3B9-CB07-124C-A57B-6A900164F7EF}" destId="{E389F238-F5BB-0C49-ABCB-BE605CE59D18}" srcOrd="0" destOrd="0" presId="urn:microsoft.com/office/officeart/2008/layout/VerticalCurvedList"/>
    <dgm:cxn modelId="{374463E5-3EFE-D04E-8C1B-7615DE2DA886}" type="presParOf" srcId="{713DF3B9-CB07-124C-A57B-6A900164F7EF}" destId="{CA666744-457A-9E41-BEEC-F7505D53AB8B}" srcOrd="1" destOrd="0" presId="urn:microsoft.com/office/officeart/2008/layout/VerticalCurvedList"/>
    <dgm:cxn modelId="{702024B7-F351-E647-9BDF-A7EBCDF5946D}" type="presParOf" srcId="{713DF3B9-CB07-124C-A57B-6A900164F7EF}" destId="{DE7048FB-92DD-5B42-BC16-DA2A57AA8F0A}" srcOrd="2" destOrd="0" presId="urn:microsoft.com/office/officeart/2008/layout/VerticalCurvedList"/>
    <dgm:cxn modelId="{CB63E3BE-4740-F345-800D-A2EB5926C1E2}" type="presParOf" srcId="{713DF3B9-CB07-124C-A57B-6A900164F7EF}" destId="{AF335503-C4B3-264B-A98F-137AA116019D}" srcOrd="3" destOrd="0" presId="urn:microsoft.com/office/officeart/2008/layout/VerticalCurvedList"/>
    <dgm:cxn modelId="{2EB16273-6C32-FF4A-9B58-09E4D0C7E60A}" type="presParOf" srcId="{F3DC81FF-4E1B-A14D-8531-3F7EBAB458C3}" destId="{135E3571-9A2C-A74D-810B-7AC37D3E4882}" srcOrd="1" destOrd="0" presId="urn:microsoft.com/office/officeart/2008/layout/VerticalCurvedList"/>
    <dgm:cxn modelId="{C7E227C3-FD20-9848-97FF-405E1150D4B6}" type="presParOf" srcId="{F3DC81FF-4E1B-A14D-8531-3F7EBAB458C3}" destId="{2C26082C-01CE-C845-8883-20FE54565F1B}" srcOrd="2" destOrd="0" presId="urn:microsoft.com/office/officeart/2008/layout/VerticalCurvedList"/>
    <dgm:cxn modelId="{7647BCD1-184F-884E-BE3C-13FAE61FFD82}" type="presParOf" srcId="{2C26082C-01CE-C845-8883-20FE54565F1B}" destId="{515D1075-A915-BE43-AC1D-DFFCEDBBACAF}" srcOrd="0" destOrd="0" presId="urn:microsoft.com/office/officeart/2008/layout/VerticalCurvedList"/>
    <dgm:cxn modelId="{237CA4DB-C5AB-D64E-BDC8-98A32D198943}" type="presParOf" srcId="{F3DC81FF-4E1B-A14D-8531-3F7EBAB458C3}" destId="{44CBB560-A194-0644-BAB6-EF3F66B5EB6F}" srcOrd="3" destOrd="0" presId="urn:microsoft.com/office/officeart/2008/layout/VerticalCurvedList"/>
    <dgm:cxn modelId="{78FABBA5-DC9D-D844-8C22-743C6859974C}" type="presParOf" srcId="{F3DC81FF-4E1B-A14D-8531-3F7EBAB458C3}" destId="{42A9407B-2986-7241-B405-1D20CCCE600C}" srcOrd="4" destOrd="0" presId="urn:microsoft.com/office/officeart/2008/layout/VerticalCurvedList"/>
    <dgm:cxn modelId="{4B09DF47-70DE-AA46-980B-4EB2BF69BB9B}" type="presParOf" srcId="{42A9407B-2986-7241-B405-1D20CCCE600C}" destId="{914A50BB-28FC-BF44-9277-7C3C8B4AF64B}" srcOrd="0" destOrd="0" presId="urn:microsoft.com/office/officeart/2008/layout/VerticalCurvedList"/>
    <dgm:cxn modelId="{5AED7B64-3C1B-BE4F-BBF0-467364D725C5}" type="presParOf" srcId="{F3DC81FF-4E1B-A14D-8531-3F7EBAB458C3}" destId="{016A328D-9E99-4646-8DE8-4C49EA98D909}" srcOrd="5" destOrd="0" presId="urn:microsoft.com/office/officeart/2008/layout/VerticalCurvedList"/>
    <dgm:cxn modelId="{E136917B-AE58-D948-8B4B-F4AFE1EAD311}" type="presParOf" srcId="{F3DC81FF-4E1B-A14D-8531-3F7EBAB458C3}" destId="{F9DB57DF-1464-1D48-A740-873A102DE43F}" srcOrd="6" destOrd="0" presId="urn:microsoft.com/office/officeart/2008/layout/VerticalCurvedList"/>
    <dgm:cxn modelId="{F8A96798-A5FC-C349-B7C0-8F5BF8D645D8}" type="presParOf" srcId="{F9DB57DF-1464-1D48-A740-873A102DE43F}" destId="{5D3F76A8-51EB-B240-A27B-A45B2B65AD20}" srcOrd="0" destOrd="0" presId="urn:microsoft.com/office/officeart/2008/layout/VerticalCurvedList"/>
    <dgm:cxn modelId="{95308787-EECE-C847-A205-E0428AF948F1}" type="presParOf" srcId="{F3DC81FF-4E1B-A14D-8531-3F7EBAB458C3}" destId="{511A9F48-4A4C-F448-BE21-0263B40A4045}" srcOrd="7" destOrd="0" presId="urn:microsoft.com/office/officeart/2008/layout/VerticalCurvedList"/>
    <dgm:cxn modelId="{DED0B216-0DDD-1642-AE96-8242DBACDE04}" type="presParOf" srcId="{F3DC81FF-4E1B-A14D-8531-3F7EBAB458C3}" destId="{790D69C0-D3D7-8B44-8591-CDFC0035E263}" srcOrd="8" destOrd="0" presId="urn:microsoft.com/office/officeart/2008/layout/VerticalCurvedList"/>
    <dgm:cxn modelId="{215A43B6-93AB-D44F-89C5-609593CB1023}" type="presParOf" srcId="{790D69C0-D3D7-8B44-8591-CDFC0035E263}" destId="{F992E8E2-D1F6-D84A-BA34-735D4BFB773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AC7F76A-8DED-4415-ADCD-18D5DC880F8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AE14E0-BC1A-492C-8B7A-617C15875D1F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Primary</a:t>
          </a:r>
        </a:p>
      </dgm:t>
    </dgm:pt>
    <dgm:pt modelId="{238A21CE-E3CA-4633-852A-7E2F82E66375}" type="parTrans" cxnId="{343EFAC7-D277-4C89-A857-22BF83B0AD1B}">
      <dgm:prSet/>
      <dgm:spPr/>
      <dgm:t>
        <a:bodyPr/>
        <a:lstStyle/>
        <a:p>
          <a:endParaRPr lang="en-US"/>
        </a:p>
      </dgm:t>
    </dgm:pt>
    <dgm:pt modelId="{4B9128DC-3739-4EBC-8AD7-C3276FADD3C4}" type="sibTrans" cxnId="{343EFAC7-D277-4C89-A857-22BF83B0AD1B}">
      <dgm:prSet/>
      <dgm:spPr/>
      <dgm:t>
        <a:bodyPr/>
        <a:lstStyle/>
        <a:p>
          <a:endParaRPr lang="en-US"/>
        </a:p>
      </dgm:t>
    </dgm:pt>
    <dgm:pt modelId="{D002CA33-9F48-4874-A693-971C9B9522E2}">
      <dgm:prSet phldrT="[Text]"/>
      <dgm:spPr/>
      <dgm:t>
        <a:bodyPr/>
        <a:lstStyle/>
        <a:p>
          <a:pPr rtl="0">
            <a:buNone/>
          </a:pPr>
          <a:r>
            <a:rPr lang="en-US" dirty="0">
              <a:latin typeface="Arial"/>
              <a:cs typeface="Arial"/>
            </a:rPr>
            <a:t>   Primary strategies are aimed at preventing hazing  behaviors.</a:t>
          </a:r>
        </a:p>
      </dgm:t>
    </dgm:pt>
    <dgm:pt modelId="{8A456F57-3396-4034-BBBC-B15890AF0002}" type="parTrans" cxnId="{11495200-E95C-4ACB-B847-6663071A4CC8}">
      <dgm:prSet/>
      <dgm:spPr/>
      <dgm:t>
        <a:bodyPr/>
        <a:lstStyle/>
        <a:p>
          <a:endParaRPr lang="en-US"/>
        </a:p>
      </dgm:t>
    </dgm:pt>
    <dgm:pt modelId="{5948BEFD-FC86-40BC-A056-388237FB9C08}" type="sibTrans" cxnId="{11495200-E95C-4ACB-B847-6663071A4CC8}">
      <dgm:prSet/>
      <dgm:spPr/>
      <dgm:t>
        <a:bodyPr/>
        <a:lstStyle/>
        <a:p>
          <a:endParaRPr lang="en-US"/>
        </a:p>
      </dgm:t>
    </dgm:pt>
    <dgm:pt modelId="{1A10DBB3-EFF8-46D9-A9D4-782BFDF43BB5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Secondary</a:t>
          </a:r>
        </a:p>
      </dgm:t>
    </dgm:pt>
    <dgm:pt modelId="{AEE86ACC-8B4D-4D74-8F40-5683B36E79B6}" type="parTrans" cxnId="{02A5E0DF-BDA0-4473-A6BC-9AA9F94C87AE}">
      <dgm:prSet/>
      <dgm:spPr/>
      <dgm:t>
        <a:bodyPr/>
        <a:lstStyle/>
        <a:p>
          <a:endParaRPr lang="en-US"/>
        </a:p>
      </dgm:t>
    </dgm:pt>
    <dgm:pt modelId="{085B9CFB-851B-4B89-AC4F-4D753EA246F6}" type="sibTrans" cxnId="{02A5E0DF-BDA0-4473-A6BC-9AA9F94C87AE}">
      <dgm:prSet/>
      <dgm:spPr/>
      <dgm:t>
        <a:bodyPr/>
        <a:lstStyle/>
        <a:p>
          <a:endParaRPr lang="en-US"/>
        </a:p>
      </dgm:t>
    </dgm:pt>
    <dgm:pt modelId="{FC970745-E0F6-4569-B5E6-7BB922241804}">
      <dgm:prSet phldrT="[Text]"/>
      <dgm:spPr/>
      <dgm:t>
        <a:bodyPr/>
        <a:lstStyle/>
        <a:p>
          <a:pPr rtl="0">
            <a:buNone/>
          </a:pPr>
          <a:r>
            <a:rPr lang="en-US" dirty="0">
              <a:latin typeface="Arial"/>
              <a:cs typeface="Arial"/>
            </a:rPr>
            <a:t>   Secondary strategies guide an expedited and efficient response to hazing behaviors.</a:t>
          </a:r>
        </a:p>
      </dgm:t>
    </dgm:pt>
    <dgm:pt modelId="{AE5AE618-1644-41FB-B9CD-2B3DCAACBD0A}" type="parTrans" cxnId="{EB5F693E-00FD-42AA-9CFE-5B9854A96012}">
      <dgm:prSet/>
      <dgm:spPr/>
      <dgm:t>
        <a:bodyPr/>
        <a:lstStyle/>
        <a:p>
          <a:endParaRPr lang="en-US"/>
        </a:p>
      </dgm:t>
    </dgm:pt>
    <dgm:pt modelId="{437DF4FE-5D44-42A2-84CE-26D95A774367}" type="sibTrans" cxnId="{EB5F693E-00FD-42AA-9CFE-5B9854A96012}">
      <dgm:prSet/>
      <dgm:spPr/>
      <dgm:t>
        <a:bodyPr/>
        <a:lstStyle/>
        <a:p>
          <a:endParaRPr lang="en-US"/>
        </a:p>
      </dgm:t>
    </dgm:pt>
    <dgm:pt modelId="{57261410-8AE3-4517-9BB6-90EACD5AA00F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Tertiary</a:t>
          </a:r>
        </a:p>
      </dgm:t>
    </dgm:pt>
    <dgm:pt modelId="{0B8DBC6B-E669-4141-83DD-223BAB2179C7}" type="parTrans" cxnId="{775AE10C-7544-4439-AA6A-7AF62198B575}">
      <dgm:prSet/>
      <dgm:spPr/>
      <dgm:t>
        <a:bodyPr/>
        <a:lstStyle/>
        <a:p>
          <a:endParaRPr lang="en-US"/>
        </a:p>
      </dgm:t>
    </dgm:pt>
    <dgm:pt modelId="{1221415A-6325-4D54-9F17-9808976857D2}" type="sibTrans" cxnId="{775AE10C-7544-4439-AA6A-7AF62198B575}">
      <dgm:prSet/>
      <dgm:spPr/>
      <dgm:t>
        <a:bodyPr/>
        <a:lstStyle/>
        <a:p>
          <a:endParaRPr lang="en-US"/>
        </a:p>
      </dgm:t>
    </dgm:pt>
    <dgm:pt modelId="{342CA07D-039D-444E-93EC-80741DFA825D}">
      <dgm:prSet phldrT="[Text]"/>
      <dgm:spPr/>
      <dgm:t>
        <a:bodyPr/>
        <a:lstStyle/>
        <a:p>
          <a:pPr rtl="0">
            <a:buNone/>
          </a:pPr>
          <a:r>
            <a:rPr lang="en-US" dirty="0">
              <a:latin typeface="Arial"/>
              <a:cs typeface="Arial"/>
            </a:rPr>
            <a:t>   Tertiary strategies aim to mitigate the lasting effects of hazing behaviors.</a:t>
          </a:r>
        </a:p>
      </dgm:t>
    </dgm:pt>
    <dgm:pt modelId="{74E43EE0-1EC4-405D-9B8C-3E22A49C90F2}" type="parTrans" cxnId="{F7BE92FE-5C35-4BFA-966C-EFEB61112FB5}">
      <dgm:prSet/>
      <dgm:spPr/>
      <dgm:t>
        <a:bodyPr/>
        <a:lstStyle/>
        <a:p>
          <a:endParaRPr lang="en-US"/>
        </a:p>
      </dgm:t>
    </dgm:pt>
    <dgm:pt modelId="{8ADC8032-735C-48C9-966E-3FC8DDD42BCA}" type="sibTrans" cxnId="{F7BE92FE-5C35-4BFA-966C-EFEB61112FB5}">
      <dgm:prSet/>
      <dgm:spPr/>
      <dgm:t>
        <a:bodyPr/>
        <a:lstStyle/>
        <a:p>
          <a:endParaRPr lang="en-US"/>
        </a:p>
      </dgm:t>
    </dgm:pt>
    <dgm:pt modelId="{E509D109-2242-4270-80F0-C0CDCD7061A4}" type="pres">
      <dgm:prSet presAssocID="{2AC7F76A-8DED-4415-ADCD-18D5DC880F8B}" presName="Name0" presStyleCnt="0">
        <dgm:presLayoutVars>
          <dgm:dir/>
          <dgm:animLvl val="lvl"/>
          <dgm:resizeHandles val="exact"/>
        </dgm:presLayoutVars>
      </dgm:prSet>
      <dgm:spPr/>
    </dgm:pt>
    <dgm:pt modelId="{18F12E2F-815B-41C4-9396-8055BF996D7A}" type="pres">
      <dgm:prSet presAssocID="{E1AE14E0-BC1A-492C-8B7A-617C15875D1F}" presName="composite" presStyleCnt="0"/>
      <dgm:spPr/>
    </dgm:pt>
    <dgm:pt modelId="{57E06480-AE13-46E0-B388-9E37F8999F68}" type="pres">
      <dgm:prSet presAssocID="{E1AE14E0-BC1A-492C-8B7A-617C15875D1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665B6209-7956-4F0C-A025-9A021F3E9F02}" type="pres">
      <dgm:prSet presAssocID="{E1AE14E0-BC1A-492C-8B7A-617C15875D1F}" presName="desTx" presStyleLbl="alignAccFollowNode1" presStyleIdx="0" presStyleCnt="3">
        <dgm:presLayoutVars>
          <dgm:bulletEnabled val="1"/>
        </dgm:presLayoutVars>
      </dgm:prSet>
      <dgm:spPr/>
    </dgm:pt>
    <dgm:pt modelId="{A42E3C70-6E25-49E2-8D88-3F709CF32284}" type="pres">
      <dgm:prSet presAssocID="{4B9128DC-3739-4EBC-8AD7-C3276FADD3C4}" presName="space" presStyleCnt="0"/>
      <dgm:spPr/>
    </dgm:pt>
    <dgm:pt modelId="{8F189127-7592-48EF-AE8B-6AB95766F7CF}" type="pres">
      <dgm:prSet presAssocID="{1A10DBB3-EFF8-46D9-A9D4-782BFDF43BB5}" presName="composite" presStyleCnt="0"/>
      <dgm:spPr/>
    </dgm:pt>
    <dgm:pt modelId="{CEF29787-217B-4F90-AF8C-442A42EA854F}" type="pres">
      <dgm:prSet presAssocID="{1A10DBB3-EFF8-46D9-A9D4-782BFDF43BB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EA5B1005-A71B-49B5-A8C8-5DFE2E0FF0CC}" type="pres">
      <dgm:prSet presAssocID="{1A10DBB3-EFF8-46D9-A9D4-782BFDF43BB5}" presName="desTx" presStyleLbl="alignAccFollowNode1" presStyleIdx="1" presStyleCnt="3">
        <dgm:presLayoutVars>
          <dgm:bulletEnabled val="1"/>
        </dgm:presLayoutVars>
      </dgm:prSet>
      <dgm:spPr/>
    </dgm:pt>
    <dgm:pt modelId="{6C0400E9-6D12-4302-AFE0-6216C4ED4A10}" type="pres">
      <dgm:prSet presAssocID="{085B9CFB-851B-4B89-AC4F-4D753EA246F6}" presName="space" presStyleCnt="0"/>
      <dgm:spPr/>
    </dgm:pt>
    <dgm:pt modelId="{726F80BD-44C7-4DCA-B823-FC6FA3419B24}" type="pres">
      <dgm:prSet presAssocID="{57261410-8AE3-4517-9BB6-90EACD5AA00F}" presName="composite" presStyleCnt="0"/>
      <dgm:spPr/>
    </dgm:pt>
    <dgm:pt modelId="{6D92915D-95E4-482E-B24E-60EBC22C46D6}" type="pres">
      <dgm:prSet presAssocID="{57261410-8AE3-4517-9BB6-90EACD5AA00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36CE9A71-0150-459A-BD79-6712B72096A0}" type="pres">
      <dgm:prSet presAssocID="{57261410-8AE3-4517-9BB6-90EACD5AA00F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1495200-E95C-4ACB-B847-6663071A4CC8}" srcId="{E1AE14E0-BC1A-492C-8B7A-617C15875D1F}" destId="{D002CA33-9F48-4874-A693-971C9B9522E2}" srcOrd="0" destOrd="0" parTransId="{8A456F57-3396-4034-BBBC-B15890AF0002}" sibTransId="{5948BEFD-FC86-40BC-A056-388237FB9C08}"/>
    <dgm:cxn modelId="{775AE10C-7544-4439-AA6A-7AF62198B575}" srcId="{2AC7F76A-8DED-4415-ADCD-18D5DC880F8B}" destId="{57261410-8AE3-4517-9BB6-90EACD5AA00F}" srcOrd="2" destOrd="0" parTransId="{0B8DBC6B-E669-4141-83DD-223BAB2179C7}" sibTransId="{1221415A-6325-4D54-9F17-9808976857D2}"/>
    <dgm:cxn modelId="{4E114938-7ECD-4933-9373-3DFF1EA35F26}" type="presOf" srcId="{57261410-8AE3-4517-9BB6-90EACD5AA00F}" destId="{6D92915D-95E4-482E-B24E-60EBC22C46D6}" srcOrd="0" destOrd="0" presId="urn:microsoft.com/office/officeart/2005/8/layout/hList1"/>
    <dgm:cxn modelId="{BF555938-6E81-4E26-A7BC-9937E4DFE9FB}" type="presOf" srcId="{D002CA33-9F48-4874-A693-971C9B9522E2}" destId="{665B6209-7956-4F0C-A025-9A021F3E9F02}" srcOrd="0" destOrd="0" presId="urn:microsoft.com/office/officeart/2005/8/layout/hList1"/>
    <dgm:cxn modelId="{9DEC443E-56EF-4BEE-8F2E-DED517DF86E0}" type="presOf" srcId="{2AC7F76A-8DED-4415-ADCD-18D5DC880F8B}" destId="{E509D109-2242-4270-80F0-C0CDCD7061A4}" srcOrd="0" destOrd="0" presId="urn:microsoft.com/office/officeart/2005/8/layout/hList1"/>
    <dgm:cxn modelId="{EB5F693E-00FD-42AA-9CFE-5B9854A96012}" srcId="{1A10DBB3-EFF8-46D9-A9D4-782BFDF43BB5}" destId="{FC970745-E0F6-4569-B5E6-7BB922241804}" srcOrd="0" destOrd="0" parTransId="{AE5AE618-1644-41FB-B9CD-2B3DCAACBD0A}" sibTransId="{437DF4FE-5D44-42A2-84CE-26D95A774367}"/>
    <dgm:cxn modelId="{00C1D85C-7DEA-47F0-B06F-73184734EFC5}" type="presOf" srcId="{342CA07D-039D-444E-93EC-80741DFA825D}" destId="{36CE9A71-0150-459A-BD79-6712B72096A0}" srcOrd="0" destOrd="0" presId="urn:microsoft.com/office/officeart/2005/8/layout/hList1"/>
    <dgm:cxn modelId="{A102E485-9B95-41F3-BAFE-2334D310D6EF}" type="presOf" srcId="{FC970745-E0F6-4569-B5E6-7BB922241804}" destId="{EA5B1005-A71B-49B5-A8C8-5DFE2E0FF0CC}" srcOrd="0" destOrd="0" presId="urn:microsoft.com/office/officeart/2005/8/layout/hList1"/>
    <dgm:cxn modelId="{4CDE2A8F-86E4-4BA2-B078-603233FFE629}" type="presOf" srcId="{E1AE14E0-BC1A-492C-8B7A-617C15875D1F}" destId="{57E06480-AE13-46E0-B388-9E37F8999F68}" srcOrd="0" destOrd="0" presId="urn:microsoft.com/office/officeart/2005/8/layout/hList1"/>
    <dgm:cxn modelId="{6C16CCA2-5E5E-42DA-9779-EC9B528FFC2E}" type="presOf" srcId="{1A10DBB3-EFF8-46D9-A9D4-782BFDF43BB5}" destId="{CEF29787-217B-4F90-AF8C-442A42EA854F}" srcOrd="0" destOrd="0" presId="urn:microsoft.com/office/officeart/2005/8/layout/hList1"/>
    <dgm:cxn modelId="{343EFAC7-D277-4C89-A857-22BF83B0AD1B}" srcId="{2AC7F76A-8DED-4415-ADCD-18D5DC880F8B}" destId="{E1AE14E0-BC1A-492C-8B7A-617C15875D1F}" srcOrd="0" destOrd="0" parTransId="{238A21CE-E3CA-4633-852A-7E2F82E66375}" sibTransId="{4B9128DC-3739-4EBC-8AD7-C3276FADD3C4}"/>
    <dgm:cxn modelId="{02A5E0DF-BDA0-4473-A6BC-9AA9F94C87AE}" srcId="{2AC7F76A-8DED-4415-ADCD-18D5DC880F8B}" destId="{1A10DBB3-EFF8-46D9-A9D4-782BFDF43BB5}" srcOrd="1" destOrd="0" parTransId="{AEE86ACC-8B4D-4D74-8F40-5683B36E79B6}" sibTransId="{085B9CFB-851B-4B89-AC4F-4D753EA246F6}"/>
    <dgm:cxn modelId="{F7BE92FE-5C35-4BFA-966C-EFEB61112FB5}" srcId="{57261410-8AE3-4517-9BB6-90EACD5AA00F}" destId="{342CA07D-039D-444E-93EC-80741DFA825D}" srcOrd="0" destOrd="0" parTransId="{74E43EE0-1EC4-405D-9B8C-3E22A49C90F2}" sibTransId="{8ADC8032-735C-48C9-966E-3FC8DDD42BCA}"/>
    <dgm:cxn modelId="{B95DB72F-1CAD-4CE3-8256-0C34140A30E2}" type="presParOf" srcId="{E509D109-2242-4270-80F0-C0CDCD7061A4}" destId="{18F12E2F-815B-41C4-9396-8055BF996D7A}" srcOrd="0" destOrd="0" presId="urn:microsoft.com/office/officeart/2005/8/layout/hList1"/>
    <dgm:cxn modelId="{0A56403D-D4D2-4730-A204-A4316B967DE0}" type="presParOf" srcId="{18F12E2F-815B-41C4-9396-8055BF996D7A}" destId="{57E06480-AE13-46E0-B388-9E37F8999F68}" srcOrd="0" destOrd="0" presId="urn:microsoft.com/office/officeart/2005/8/layout/hList1"/>
    <dgm:cxn modelId="{A27DB6E8-E014-4A2D-8FE4-D59CC0949703}" type="presParOf" srcId="{18F12E2F-815B-41C4-9396-8055BF996D7A}" destId="{665B6209-7956-4F0C-A025-9A021F3E9F02}" srcOrd="1" destOrd="0" presId="urn:microsoft.com/office/officeart/2005/8/layout/hList1"/>
    <dgm:cxn modelId="{5A395405-24B2-4874-80FD-7CE1A16CBB46}" type="presParOf" srcId="{E509D109-2242-4270-80F0-C0CDCD7061A4}" destId="{A42E3C70-6E25-49E2-8D88-3F709CF32284}" srcOrd="1" destOrd="0" presId="urn:microsoft.com/office/officeart/2005/8/layout/hList1"/>
    <dgm:cxn modelId="{894F35C9-1519-452A-9933-AD187A1A47F0}" type="presParOf" srcId="{E509D109-2242-4270-80F0-C0CDCD7061A4}" destId="{8F189127-7592-48EF-AE8B-6AB95766F7CF}" srcOrd="2" destOrd="0" presId="urn:microsoft.com/office/officeart/2005/8/layout/hList1"/>
    <dgm:cxn modelId="{802212C2-DCE3-4F72-B633-4936BE2E775E}" type="presParOf" srcId="{8F189127-7592-48EF-AE8B-6AB95766F7CF}" destId="{CEF29787-217B-4F90-AF8C-442A42EA854F}" srcOrd="0" destOrd="0" presId="urn:microsoft.com/office/officeart/2005/8/layout/hList1"/>
    <dgm:cxn modelId="{F7C86AE1-D971-427D-81C6-73445501E80D}" type="presParOf" srcId="{8F189127-7592-48EF-AE8B-6AB95766F7CF}" destId="{EA5B1005-A71B-49B5-A8C8-5DFE2E0FF0CC}" srcOrd="1" destOrd="0" presId="urn:microsoft.com/office/officeart/2005/8/layout/hList1"/>
    <dgm:cxn modelId="{6206C057-6B26-4E35-AA99-4578DA0DE348}" type="presParOf" srcId="{E509D109-2242-4270-80F0-C0CDCD7061A4}" destId="{6C0400E9-6D12-4302-AFE0-6216C4ED4A10}" srcOrd="3" destOrd="0" presId="urn:microsoft.com/office/officeart/2005/8/layout/hList1"/>
    <dgm:cxn modelId="{373A0F8D-27E8-4A6D-918E-F1C848236105}" type="presParOf" srcId="{E509D109-2242-4270-80F0-C0CDCD7061A4}" destId="{726F80BD-44C7-4DCA-B823-FC6FA3419B24}" srcOrd="4" destOrd="0" presId="urn:microsoft.com/office/officeart/2005/8/layout/hList1"/>
    <dgm:cxn modelId="{77046FBD-322F-42A1-A33C-88F766092AE6}" type="presParOf" srcId="{726F80BD-44C7-4DCA-B823-FC6FA3419B24}" destId="{6D92915D-95E4-482E-B24E-60EBC22C46D6}" srcOrd="0" destOrd="0" presId="urn:microsoft.com/office/officeart/2005/8/layout/hList1"/>
    <dgm:cxn modelId="{70714314-4585-4B83-9067-80F0EBE7760A}" type="presParOf" srcId="{726F80BD-44C7-4DCA-B823-FC6FA3419B24}" destId="{36CE9A71-0150-459A-BD79-6712B72096A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7336C1-D0E6-534D-B1B6-D2A1CC2988D2}">
      <dsp:nvSpPr>
        <dsp:cNvPr id="0" name=""/>
        <dsp:cNvSpPr/>
      </dsp:nvSpPr>
      <dsp:spPr>
        <a:xfrm>
          <a:off x="4108" y="95102"/>
          <a:ext cx="2470500" cy="864000"/>
        </a:xfrm>
        <a:prstGeom prst="rect">
          <a:avLst/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latin typeface="Arial" panose="020B0604020202020204" pitchFamily="34" charset="0"/>
              <a:cs typeface="Arial" panose="020B0604020202020204" pitchFamily="34" charset="0"/>
            </a:rPr>
            <a:t>Define</a:t>
          </a:r>
        </a:p>
      </dsp:txBody>
      <dsp:txXfrm>
        <a:off x="4108" y="95102"/>
        <a:ext cx="2470500" cy="864000"/>
      </dsp:txXfrm>
    </dsp:sp>
    <dsp:sp modelId="{4F63A64A-776B-6043-88ED-740004230F45}">
      <dsp:nvSpPr>
        <dsp:cNvPr id="0" name=""/>
        <dsp:cNvSpPr/>
      </dsp:nvSpPr>
      <dsp:spPr>
        <a:xfrm>
          <a:off x="4108" y="959102"/>
          <a:ext cx="2470500" cy="263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000" kern="1200" dirty="0">
              <a:latin typeface="Arial" panose="020B0604020202020204" pitchFamily="34" charset="0"/>
              <a:cs typeface="Arial" panose="020B0604020202020204" pitchFamily="34" charset="0"/>
            </a:rPr>
            <a:t>Define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000" kern="1200" dirty="0">
              <a:latin typeface="Arial" panose="020B0604020202020204" pitchFamily="34" charset="0"/>
              <a:cs typeface="Arial" panose="020B0604020202020204" pitchFamily="34" charset="0"/>
            </a:rPr>
            <a:t>hazing.</a:t>
          </a:r>
        </a:p>
      </dsp:txBody>
      <dsp:txXfrm>
        <a:off x="4108" y="959102"/>
        <a:ext cx="2470500" cy="2635200"/>
      </dsp:txXfrm>
    </dsp:sp>
    <dsp:sp modelId="{01004062-FF00-0147-BFD2-EBEB84215D5A}">
      <dsp:nvSpPr>
        <dsp:cNvPr id="0" name=""/>
        <dsp:cNvSpPr/>
      </dsp:nvSpPr>
      <dsp:spPr>
        <a:xfrm>
          <a:off x="2820479" y="95102"/>
          <a:ext cx="2470500" cy="864000"/>
        </a:xfrm>
        <a:prstGeom prst="rect">
          <a:avLst/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latin typeface="Arial" panose="020B0604020202020204" pitchFamily="34" charset="0"/>
              <a:cs typeface="Arial" panose="020B0604020202020204" pitchFamily="34" charset="0"/>
            </a:rPr>
            <a:t>Distinguish</a:t>
          </a:r>
        </a:p>
      </dsp:txBody>
      <dsp:txXfrm>
        <a:off x="2820479" y="95102"/>
        <a:ext cx="2470500" cy="864000"/>
      </dsp:txXfrm>
    </dsp:sp>
    <dsp:sp modelId="{33A77CEC-6926-5E4D-BA8A-E88981118564}">
      <dsp:nvSpPr>
        <dsp:cNvPr id="0" name=""/>
        <dsp:cNvSpPr/>
      </dsp:nvSpPr>
      <dsp:spPr>
        <a:xfrm>
          <a:off x="2820479" y="959102"/>
          <a:ext cx="2470500" cy="263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000" kern="1200" dirty="0">
              <a:latin typeface="Arial" panose="020B0604020202020204" pitchFamily="34" charset="0"/>
              <a:cs typeface="Arial" panose="020B0604020202020204" pitchFamily="34" charset="0"/>
            </a:rPr>
            <a:t>Distinguish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000" kern="1200" dirty="0">
              <a:latin typeface="Arial" panose="020B0604020202020204" pitchFamily="34" charset="0"/>
              <a:cs typeface="Arial" panose="020B0604020202020204" pitchFamily="34" charset="0"/>
            </a:rPr>
            <a:t>between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000" kern="1200" dirty="0">
              <a:latin typeface="Arial" panose="020B0604020202020204" pitchFamily="34" charset="0"/>
              <a:cs typeface="Arial" panose="020B0604020202020204" pitchFamily="34" charset="0"/>
            </a:rPr>
            <a:t>hazing and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000" kern="1200" dirty="0">
              <a:latin typeface="Arial" panose="020B0604020202020204" pitchFamily="34" charset="0"/>
              <a:cs typeface="Arial" panose="020B0604020202020204" pitchFamily="34" charset="0"/>
            </a:rPr>
            <a:t>other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000" kern="1200" dirty="0">
              <a:latin typeface="Arial" panose="020B0604020202020204" pitchFamily="34" charset="0"/>
              <a:cs typeface="Arial" panose="020B0604020202020204" pitchFamily="34" charset="0"/>
            </a:rPr>
            <a:t>harassment.</a:t>
          </a:r>
        </a:p>
      </dsp:txBody>
      <dsp:txXfrm>
        <a:off x="2820479" y="959102"/>
        <a:ext cx="2470500" cy="2635200"/>
      </dsp:txXfrm>
    </dsp:sp>
    <dsp:sp modelId="{F6735DFA-8B79-7A4E-B24F-4B7609B76403}">
      <dsp:nvSpPr>
        <dsp:cNvPr id="0" name=""/>
        <dsp:cNvSpPr/>
      </dsp:nvSpPr>
      <dsp:spPr>
        <a:xfrm>
          <a:off x="5636849" y="95102"/>
          <a:ext cx="2470500" cy="864000"/>
        </a:xfrm>
        <a:prstGeom prst="rect">
          <a:avLst/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latin typeface="Arial" panose="020B0604020202020204" pitchFamily="34" charset="0"/>
              <a:cs typeface="Arial" panose="020B0604020202020204" pitchFamily="34" charset="0"/>
            </a:rPr>
            <a:t>Understand</a:t>
          </a:r>
        </a:p>
      </dsp:txBody>
      <dsp:txXfrm>
        <a:off x="5636849" y="95102"/>
        <a:ext cx="2470500" cy="864000"/>
      </dsp:txXfrm>
    </dsp:sp>
    <dsp:sp modelId="{0F753421-2C6B-3B47-9EF6-0229EE291918}">
      <dsp:nvSpPr>
        <dsp:cNvPr id="0" name=""/>
        <dsp:cNvSpPr/>
      </dsp:nvSpPr>
      <dsp:spPr>
        <a:xfrm>
          <a:off x="5636849" y="959102"/>
          <a:ext cx="2470500" cy="263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000" kern="1200" dirty="0">
              <a:latin typeface="Arial" panose="020B0604020202020204" pitchFamily="34" charset="0"/>
              <a:cs typeface="Arial" panose="020B0604020202020204" pitchFamily="34" charset="0"/>
            </a:rPr>
            <a:t>Understand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000" kern="1200" dirty="0">
              <a:latin typeface="Arial" panose="020B0604020202020204" pitchFamily="34" charset="0"/>
              <a:cs typeface="Arial" panose="020B0604020202020204" pitchFamily="34" charset="0"/>
            </a:rPr>
            <a:t>the risk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000" kern="1200" dirty="0">
              <a:latin typeface="Arial" panose="020B0604020202020204" pitchFamily="34" charset="0"/>
              <a:cs typeface="Arial" panose="020B0604020202020204" pitchFamily="34" charset="0"/>
            </a:rPr>
            <a:t>factors and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000" kern="1200" dirty="0">
              <a:latin typeface="Arial" panose="020B0604020202020204" pitchFamily="34" charset="0"/>
              <a:cs typeface="Arial" panose="020B0604020202020204" pitchFamily="34" charset="0"/>
            </a:rPr>
            <a:t>impacts of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000" kern="1200" dirty="0">
              <a:latin typeface="Arial" panose="020B0604020202020204" pitchFamily="34" charset="0"/>
              <a:cs typeface="Arial" panose="020B0604020202020204" pitchFamily="34" charset="0"/>
            </a:rPr>
            <a:t>hazing.</a:t>
          </a:r>
        </a:p>
      </dsp:txBody>
      <dsp:txXfrm>
        <a:off x="5636849" y="959102"/>
        <a:ext cx="2470500" cy="2635200"/>
      </dsp:txXfrm>
    </dsp:sp>
    <dsp:sp modelId="{ABF0C8A0-B46A-1545-ADC5-566E06BEB184}">
      <dsp:nvSpPr>
        <dsp:cNvPr id="0" name=""/>
        <dsp:cNvSpPr/>
      </dsp:nvSpPr>
      <dsp:spPr>
        <a:xfrm>
          <a:off x="8453219" y="95102"/>
          <a:ext cx="2470500" cy="864000"/>
        </a:xfrm>
        <a:prstGeom prst="rect">
          <a:avLst/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latin typeface="Arial" panose="020B0604020202020204" pitchFamily="34" charset="0"/>
              <a:cs typeface="Arial" panose="020B0604020202020204" pitchFamily="34" charset="0"/>
            </a:rPr>
            <a:t>Review</a:t>
          </a:r>
        </a:p>
      </dsp:txBody>
      <dsp:txXfrm>
        <a:off x="8453219" y="95102"/>
        <a:ext cx="2470500" cy="864000"/>
      </dsp:txXfrm>
    </dsp:sp>
    <dsp:sp modelId="{13B04C71-9274-3341-86D0-F400E9FC2D09}">
      <dsp:nvSpPr>
        <dsp:cNvPr id="0" name=""/>
        <dsp:cNvSpPr/>
      </dsp:nvSpPr>
      <dsp:spPr>
        <a:xfrm>
          <a:off x="8453219" y="959102"/>
          <a:ext cx="2470500" cy="263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000" kern="1200" dirty="0">
              <a:latin typeface="Arial" panose="020B0604020202020204" pitchFamily="34" charset="0"/>
              <a:cs typeface="Arial" panose="020B0604020202020204" pitchFamily="34" charset="0"/>
            </a:rPr>
            <a:t>Review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000" kern="1200" dirty="0">
              <a:latin typeface="Arial" panose="020B0604020202020204" pitchFamily="34" charset="0"/>
              <a:cs typeface="Arial" panose="020B0604020202020204" pitchFamily="34" charset="0"/>
            </a:rPr>
            <a:t>preventative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000" kern="1200" dirty="0">
              <a:latin typeface="Arial" panose="020B0604020202020204" pitchFamily="34" charset="0"/>
              <a:cs typeface="Arial" panose="020B0604020202020204" pitchFamily="34" charset="0"/>
            </a:rPr>
            <a:t>strategies.</a:t>
          </a:r>
        </a:p>
      </dsp:txBody>
      <dsp:txXfrm>
        <a:off x="8453219" y="959102"/>
        <a:ext cx="2470500" cy="26352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6EC393-DE82-1D4F-82E4-8CB1E2035E65}">
      <dsp:nvSpPr>
        <dsp:cNvPr id="0" name=""/>
        <dsp:cNvSpPr/>
      </dsp:nvSpPr>
      <dsp:spPr>
        <a:xfrm>
          <a:off x="0" y="105083"/>
          <a:ext cx="10515600" cy="1872000"/>
        </a:xfrm>
        <a:prstGeom prst="rect">
          <a:avLst/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>
              <a:latin typeface="Arial"/>
              <a:cs typeface="Arial"/>
            </a:rPr>
            <a:t>Department of Defense Instruction (DoDI) 1020.04,  </a:t>
          </a:r>
          <a:r>
            <a:rPr lang="en-US" sz="2800" b="0" i="1" kern="1200" dirty="0">
              <a:latin typeface="Arial"/>
              <a:cs typeface="Arial"/>
            </a:rPr>
            <a:t>Harassment Prevention Responses for DoD Civilian Employees</a:t>
          </a:r>
          <a:endParaRPr lang="en-US" sz="2800" i="1" kern="1200" dirty="0">
            <a:latin typeface="Arial"/>
            <a:cs typeface="Arial"/>
          </a:endParaRPr>
        </a:p>
      </dsp:txBody>
      <dsp:txXfrm>
        <a:off x="0" y="105083"/>
        <a:ext cx="10515600" cy="1872000"/>
      </dsp:txXfrm>
    </dsp:sp>
    <dsp:sp modelId="{00668CB8-0DDA-DF40-893F-1D9021068282}">
      <dsp:nvSpPr>
        <dsp:cNvPr id="0" name=""/>
        <dsp:cNvSpPr/>
      </dsp:nvSpPr>
      <dsp:spPr>
        <a:xfrm>
          <a:off x="0" y="1977084"/>
          <a:ext cx="10515600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Applies to all DoD employee personnel at all levels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Establishes a comprehensive policy and procedures for preventing and responding to harassment within the U.S. military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Mandates reporting procedures and response strategies to effectively address incidents of harassment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Outlines the responsibilities of DoD employee personnel leaders to foster a respectful and professional environment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977084"/>
        <a:ext cx="10515600" cy="28548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7A1AC-4CF2-AB4B-940E-D055EAB1D455}">
      <dsp:nvSpPr>
        <dsp:cNvPr id="0" name=""/>
        <dsp:cNvSpPr/>
      </dsp:nvSpPr>
      <dsp:spPr>
        <a:xfrm rot="5400000">
          <a:off x="7283090" y="-3744470"/>
          <a:ext cx="1210325" cy="900643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 “A form of harassment that involves aggressive acts intended to harm, either physically or psychologically, another person without a proper governmental purpose but with a nexus to employment...” occurring under specific circumstances outlined in DoDI 1020.04</a:t>
          </a:r>
          <a:endParaRPr lang="en-US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3385037" y="212666"/>
        <a:ext cx="8947349" cy="1092159"/>
      </dsp:txXfrm>
    </dsp:sp>
    <dsp:sp modelId="{9F4F5EB2-801A-BB4D-A88E-8F7F5E671A0E}">
      <dsp:nvSpPr>
        <dsp:cNvPr id="0" name=""/>
        <dsp:cNvSpPr/>
      </dsp:nvSpPr>
      <dsp:spPr>
        <a:xfrm>
          <a:off x="541810" y="2292"/>
          <a:ext cx="2852985" cy="1512906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Bullying</a:t>
          </a:r>
        </a:p>
      </dsp:txBody>
      <dsp:txXfrm>
        <a:off x="615664" y="76146"/>
        <a:ext cx="2705277" cy="1365198"/>
      </dsp:txXfrm>
    </dsp:sp>
    <dsp:sp modelId="{30C8F455-4923-B243-921C-72B8468CE443}">
      <dsp:nvSpPr>
        <dsp:cNvPr id="0" name=""/>
        <dsp:cNvSpPr/>
      </dsp:nvSpPr>
      <dsp:spPr>
        <a:xfrm rot="5400000">
          <a:off x="7283090" y="-2155918"/>
          <a:ext cx="1210325" cy="900643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 “Behavior that is unwelcome or offensive to a reasonable person and that creates conditions that interfere with work performance or creates an intimidating, hostile, or offensive work environment.” </a:t>
          </a:r>
          <a:endParaRPr lang="en-US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3385037" y="1801218"/>
        <a:ext cx="8947349" cy="1092159"/>
      </dsp:txXfrm>
    </dsp:sp>
    <dsp:sp modelId="{FD8D8CCC-58FA-714C-A809-D6D0A3214F90}">
      <dsp:nvSpPr>
        <dsp:cNvPr id="0" name=""/>
        <dsp:cNvSpPr/>
      </dsp:nvSpPr>
      <dsp:spPr>
        <a:xfrm>
          <a:off x="541810" y="1590844"/>
          <a:ext cx="2852985" cy="1512906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Harassment</a:t>
          </a:r>
        </a:p>
      </dsp:txBody>
      <dsp:txXfrm>
        <a:off x="615664" y="1664698"/>
        <a:ext cx="2705277" cy="1365198"/>
      </dsp:txXfrm>
    </dsp:sp>
    <dsp:sp modelId="{49D56D05-B6B1-B54C-A990-684025412984}">
      <dsp:nvSpPr>
        <dsp:cNvPr id="0" name=""/>
        <dsp:cNvSpPr/>
      </dsp:nvSpPr>
      <dsp:spPr>
        <a:xfrm rot="5400000">
          <a:off x="7283090" y="-567365"/>
          <a:ext cx="1210325" cy="900643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900" kern="1200" dirty="0">
              <a:latin typeface="Arial" panose="020B0604020202020204" pitchFamily="34" charset="0"/>
              <a:cs typeface="Arial" panose="020B0604020202020204" pitchFamily="34" charset="0"/>
            </a:rPr>
            <a:t>  “Unlawful discriminatory harassment that is based on conduct of a sexual nature.  It involves unwelcome sexual advances, requests for sexual favors, or other verbal or physical conduct of a sexual nature…” occurring under specific circumstances outlined in the DoDI 1020.04.</a:t>
          </a:r>
        </a:p>
      </dsp:txBody>
      <dsp:txXfrm rot="-5400000">
        <a:off x="3385037" y="3389771"/>
        <a:ext cx="8947349" cy="1092159"/>
      </dsp:txXfrm>
    </dsp:sp>
    <dsp:sp modelId="{99ADAE7D-CCC9-4B4A-943B-78426DD42859}">
      <dsp:nvSpPr>
        <dsp:cNvPr id="0" name=""/>
        <dsp:cNvSpPr/>
      </dsp:nvSpPr>
      <dsp:spPr>
        <a:xfrm>
          <a:off x="541810" y="3179396"/>
          <a:ext cx="2852985" cy="1512906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Sexual Harassment</a:t>
          </a:r>
        </a:p>
      </dsp:txBody>
      <dsp:txXfrm>
        <a:off x="615664" y="3253250"/>
        <a:ext cx="2705277" cy="13651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F0DA88-CE3E-4DA1-8257-C55AB1C9AB99}">
      <dsp:nvSpPr>
        <dsp:cNvPr id="0" name=""/>
        <dsp:cNvSpPr/>
      </dsp:nvSpPr>
      <dsp:spPr>
        <a:xfrm>
          <a:off x="5186243" y="2167137"/>
          <a:ext cx="1819512" cy="18195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Hazing</a:t>
          </a:r>
        </a:p>
      </dsp:txBody>
      <dsp:txXfrm>
        <a:off x="5452704" y="2433598"/>
        <a:ext cx="1286590" cy="1286590"/>
      </dsp:txXfrm>
    </dsp:sp>
    <dsp:sp modelId="{78B71D4E-240B-45F5-8FD0-32870CC91C99}">
      <dsp:nvSpPr>
        <dsp:cNvPr id="0" name=""/>
        <dsp:cNvSpPr/>
      </dsp:nvSpPr>
      <dsp:spPr>
        <a:xfrm rot="12225756">
          <a:off x="2855520" y="1915269"/>
          <a:ext cx="2381937" cy="51856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F1E8AE-61D1-4AC5-843B-9FCACB677B98}">
      <dsp:nvSpPr>
        <dsp:cNvPr id="0" name=""/>
        <dsp:cNvSpPr/>
      </dsp:nvSpPr>
      <dsp:spPr>
        <a:xfrm>
          <a:off x="1676324" y="1003236"/>
          <a:ext cx="2560326" cy="1382829"/>
        </a:xfrm>
        <a:prstGeom prst="roundRect">
          <a:avLst>
            <a:gd name="adj" fmla="val 10000"/>
          </a:avLst>
        </a:prstGeom>
        <a:solidFill>
          <a:schemeClr val="tx2">
            <a:lumMod val="25000"/>
            <a:lumOff val="75000"/>
          </a:schemeClr>
        </a:solidFill>
        <a:ln w="1905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ysClr val="windowText" lastClr="000000"/>
              </a:solidFill>
            </a:rPr>
            <a:t>Consent from the target</a:t>
          </a:r>
        </a:p>
      </dsp:txBody>
      <dsp:txXfrm>
        <a:off x="1716826" y="1043738"/>
        <a:ext cx="2479322" cy="1301825"/>
      </dsp:txXfrm>
    </dsp:sp>
    <dsp:sp modelId="{868E4137-D964-4C06-868E-1E24FC677231}">
      <dsp:nvSpPr>
        <dsp:cNvPr id="0" name=""/>
        <dsp:cNvSpPr/>
      </dsp:nvSpPr>
      <dsp:spPr>
        <a:xfrm rot="16200000">
          <a:off x="5398969" y="1129690"/>
          <a:ext cx="1394060" cy="51856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9532C1-FAE0-4036-9BFD-73CF0CA30A0F}">
      <dsp:nvSpPr>
        <dsp:cNvPr id="0" name=""/>
        <dsp:cNvSpPr/>
      </dsp:nvSpPr>
      <dsp:spPr>
        <a:xfrm>
          <a:off x="4815836" y="526"/>
          <a:ext cx="2560326" cy="1382829"/>
        </a:xfrm>
        <a:prstGeom prst="roundRect">
          <a:avLst>
            <a:gd name="adj" fmla="val 10000"/>
          </a:avLst>
        </a:prstGeom>
        <a:solidFill>
          <a:schemeClr val="tx2">
            <a:lumMod val="25000"/>
            <a:lumOff val="75000"/>
          </a:schemeClr>
        </a:solidFill>
        <a:ln w="1905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ysClr val="windowText" lastClr="000000"/>
              </a:solidFill>
            </a:rPr>
            <a:t>Tradition</a:t>
          </a:r>
        </a:p>
      </dsp:txBody>
      <dsp:txXfrm>
        <a:off x="4856338" y="41028"/>
        <a:ext cx="2479322" cy="1301825"/>
      </dsp:txXfrm>
    </dsp:sp>
    <dsp:sp modelId="{A7815F8B-8213-4502-AA7A-5310EFDB652C}">
      <dsp:nvSpPr>
        <dsp:cNvPr id="0" name=""/>
        <dsp:cNvSpPr/>
      </dsp:nvSpPr>
      <dsp:spPr>
        <a:xfrm rot="20288760">
          <a:off x="6987639" y="1935981"/>
          <a:ext cx="2613175" cy="51856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A0EFB6-1ED7-4115-8546-B0133403D12C}">
      <dsp:nvSpPr>
        <dsp:cNvPr id="0" name=""/>
        <dsp:cNvSpPr/>
      </dsp:nvSpPr>
      <dsp:spPr>
        <a:xfrm>
          <a:off x="8226753" y="1017479"/>
          <a:ext cx="2560326" cy="1382829"/>
        </a:xfrm>
        <a:prstGeom prst="roundRect">
          <a:avLst>
            <a:gd name="adj" fmla="val 10000"/>
          </a:avLst>
        </a:prstGeom>
        <a:solidFill>
          <a:schemeClr val="tx2">
            <a:lumMod val="25000"/>
            <a:lumOff val="75000"/>
          </a:schemeClr>
        </a:solidFill>
        <a:ln w="1905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ysClr val="windowText" lastClr="000000"/>
              </a:solidFill>
            </a:rPr>
            <a:t>Membership</a:t>
          </a:r>
        </a:p>
      </dsp:txBody>
      <dsp:txXfrm>
        <a:off x="8267255" y="1057981"/>
        <a:ext cx="2479322" cy="13018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66744-457A-9E41-BEEC-F7505D53AB8B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5E3571-9A2C-A74D-810B-7AC37D3E4882}">
      <dsp:nvSpPr>
        <dsp:cNvPr id="0" name=""/>
        <dsp:cNvSpPr/>
      </dsp:nvSpPr>
      <dsp:spPr>
        <a:xfrm>
          <a:off x="509717" y="338558"/>
          <a:ext cx="8886128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Compromised mental health</a:t>
          </a:r>
          <a:r>
            <a:rPr lang="en-US" sz="3600" kern="1200" baseline="300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en-US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9717" y="338558"/>
        <a:ext cx="8886128" cy="677550"/>
      </dsp:txXfrm>
    </dsp:sp>
    <dsp:sp modelId="{515D1075-A915-BE43-AC1D-DFFCEDBBACAF}">
      <dsp:nvSpPr>
        <dsp:cNvPr id="0" name=""/>
        <dsp:cNvSpPr/>
      </dsp:nvSpPr>
      <dsp:spPr>
        <a:xfrm>
          <a:off x="86248" y="253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CBB560-A194-0644-BAB6-EF3F66B5EB6F}">
      <dsp:nvSpPr>
        <dsp:cNvPr id="0" name=""/>
        <dsp:cNvSpPr/>
      </dsp:nvSpPr>
      <dsp:spPr>
        <a:xfrm>
          <a:off x="995230" y="1354558"/>
          <a:ext cx="8400615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Impaired physical health</a:t>
          </a:r>
          <a:r>
            <a:rPr lang="en-US" sz="3600" kern="1200" baseline="300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en-US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95230" y="1354558"/>
        <a:ext cx="8400615" cy="677550"/>
      </dsp:txXfrm>
    </dsp:sp>
    <dsp:sp modelId="{914A50BB-28FC-BF44-9277-7C3C8B4AF64B}">
      <dsp:nvSpPr>
        <dsp:cNvPr id="0" name=""/>
        <dsp:cNvSpPr/>
      </dsp:nvSpPr>
      <dsp:spPr>
        <a:xfrm>
          <a:off x="571761" y="1269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6A328D-9E99-4646-8DE8-4C49EA98D909}">
      <dsp:nvSpPr>
        <dsp:cNvPr id="0" name=""/>
        <dsp:cNvSpPr/>
      </dsp:nvSpPr>
      <dsp:spPr>
        <a:xfrm>
          <a:off x="1144243" y="2370558"/>
          <a:ext cx="8251602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Lower job satisfaction</a:t>
          </a:r>
          <a:r>
            <a:rPr lang="en-US" sz="3600" kern="1200" baseline="30000" dirty="0">
              <a:latin typeface="Arial" panose="020B0604020202020204" pitchFamily="34" charset="0"/>
              <a:cs typeface="Arial" panose="020B0604020202020204" pitchFamily="34" charset="0"/>
            </a:rPr>
            <a:t>2</a:t>
          </a:r>
          <a:endParaRPr lang="en-US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44243" y="2370558"/>
        <a:ext cx="8251602" cy="677550"/>
      </dsp:txXfrm>
    </dsp:sp>
    <dsp:sp modelId="{5D3F76A8-51EB-B240-A27B-A45B2B65AD20}">
      <dsp:nvSpPr>
        <dsp:cNvPr id="0" name=""/>
        <dsp:cNvSpPr/>
      </dsp:nvSpPr>
      <dsp:spPr>
        <a:xfrm>
          <a:off x="720774" y="2285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9335F9-9258-024C-8133-C2D2AF2F3909}">
      <dsp:nvSpPr>
        <dsp:cNvPr id="0" name=""/>
        <dsp:cNvSpPr/>
      </dsp:nvSpPr>
      <dsp:spPr>
        <a:xfrm>
          <a:off x="995230" y="3386558"/>
          <a:ext cx="8400615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Increased likelihood of sexual assault</a:t>
          </a:r>
          <a:r>
            <a:rPr lang="en-US" sz="3600" kern="1200" baseline="30000" dirty="0">
              <a:latin typeface="Arial" panose="020B0604020202020204" pitchFamily="34" charset="0"/>
              <a:cs typeface="Arial" panose="020B0604020202020204" pitchFamily="34" charset="0"/>
            </a:rPr>
            <a:t>3</a:t>
          </a:r>
          <a:endParaRPr lang="en-US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95230" y="3386558"/>
        <a:ext cx="8400615" cy="677550"/>
      </dsp:txXfrm>
    </dsp:sp>
    <dsp:sp modelId="{DB96E0AE-A799-2B40-BF91-A7D938153340}">
      <dsp:nvSpPr>
        <dsp:cNvPr id="0" name=""/>
        <dsp:cNvSpPr/>
      </dsp:nvSpPr>
      <dsp:spPr>
        <a:xfrm>
          <a:off x="571761" y="3301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D1E975-704E-654A-8D3B-F44AAD232D98}">
      <dsp:nvSpPr>
        <dsp:cNvPr id="0" name=""/>
        <dsp:cNvSpPr/>
      </dsp:nvSpPr>
      <dsp:spPr>
        <a:xfrm>
          <a:off x="509717" y="4402558"/>
          <a:ext cx="8886128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Increased likelihood of substance use</a:t>
          </a:r>
          <a:r>
            <a:rPr lang="en-US" sz="3600" kern="1200" baseline="300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en-US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9717" y="4402558"/>
        <a:ext cx="8886128" cy="677550"/>
      </dsp:txXfrm>
    </dsp:sp>
    <dsp:sp modelId="{1DE7DA1B-4890-DD48-AE25-9D4D869875C3}">
      <dsp:nvSpPr>
        <dsp:cNvPr id="0" name=""/>
        <dsp:cNvSpPr/>
      </dsp:nvSpPr>
      <dsp:spPr>
        <a:xfrm>
          <a:off x="86248" y="4317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66744-457A-9E41-BEEC-F7505D53AB8B}">
      <dsp:nvSpPr>
        <dsp:cNvPr id="0" name=""/>
        <dsp:cNvSpPr/>
      </dsp:nvSpPr>
      <dsp:spPr>
        <a:xfrm>
          <a:off x="-6125176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5E3571-9A2C-A74D-810B-7AC37D3E4882}">
      <dsp:nvSpPr>
        <dsp:cNvPr id="0" name=""/>
        <dsp:cNvSpPr/>
      </dsp:nvSpPr>
      <dsp:spPr>
        <a:xfrm>
          <a:off x="752110" y="541866"/>
          <a:ext cx="8875913" cy="10837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>
              <a:latin typeface="Arial" panose="020B0604020202020204" pitchFamily="34" charset="0"/>
              <a:cs typeface="Arial" panose="020B0604020202020204" pitchFamily="34" charset="0"/>
            </a:rPr>
            <a:t>Diminished trust in other team members</a:t>
          </a:r>
          <a:r>
            <a:rPr lang="en-US" sz="3400" kern="1200" baseline="300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en-US" sz="3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2110" y="541866"/>
        <a:ext cx="8875913" cy="1083733"/>
      </dsp:txXfrm>
    </dsp:sp>
    <dsp:sp modelId="{515D1075-A915-BE43-AC1D-DFFCEDBBACAF}">
      <dsp:nvSpPr>
        <dsp:cNvPr id="0" name=""/>
        <dsp:cNvSpPr/>
      </dsp:nvSpPr>
      <dsp:spPr>
        <a:xfrm>
          <a:off x="74777" y="4064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CBB560-A194-0644-BAB6-EF3F66B5EB6F}">
      <dsp:nvSpPr>
        <dsp:cNvPr id="0" name=""/>
        <dsp:cNvSpPr/>
      </dsp:nvSpPr>
      <dsp:spPr>
        <a:xfrm>
          <a:off x="1146048" y="2167466"/>
          <a:ext cx="8481976" cy="10837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>
              <a:latin typeface="Arial" panose="020B0604020202020204" pitchFamily="34" charset="0"/>
              <a:cs typeface="Arial" panose="020B0604020202020204" pitchFamily="34" charset="0"/>
            </a:rPr>
            <a:t>Weakened team cohesion</a:t>
          </a:r>
          <a:r>
            <a:rPr lang="en-US" sz="3400" kern="1200" baseline="300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en-US" sz="3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46048" y="2167466"/>
        <a:ext cx="8481976" cy="1083733"/>
      </dsp:txXfrm>
    </dsp:sp>
    <dsp:sp modelId="{914A50BB-28FC-BF44-9277-7C3C8B4AF64B}">
      <dsp:nvSpPr>
        <dsp:cNvPr id="0" name=""/>
        <dsp:cNvSpPr/>
      </dsp:nvSpPr>
      <dsp:spPr>
        <a:xfrm>
          <a:off x="468714" y="20320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6A328D-9E99-4646-8DE8-4C49EA98D909}">
      <dsp:nvSpPr>
        <dsp:cNvPr id="0" name=""/>
        <dsp:cNvSpPr/>
      </dsp:nvSpPr>
      <dsp:spPr>
        <a:xfrm>
          <a:off x="752110" y="3793066"/>
          <a:ext cx="8875913" cy="10837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>
              <a:latin typeface="Arial" panose="020B0604020202020204" pitchFamily="34" charset="0"/>
              <a:cs typeface="Arial" panose="020B0604020202020204" pitchFamily="34" charset="0"/>
            </a:rPr>
            <a:t>Inhibited faith in leaders or supervisors</a:t>
          </a:r>
          <a:r>
            <a:rPr lang="en-US" sz="3400" kern="1200" baseline="300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en-US" sz="3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2110" y="3793066"/>
        <a:ext cx="8875913" cy="1083733"/>
      </dsp:txXfrm>
    </dsp:sp>
    <dsp:sp modelId="{5D3F76A8-51EB-B240-A27B-A45B2B65AD20}">
      <dsp:nvSpPr>
        <dsp:cNvPr id="0" name=""/>
        <dsp:cNvSpPr/>
      </dsp:nvSpPr>
      <dsp:spPr>
        <a:xfrm>
          <a:off x="74777" y="36576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66744-457A-9E41-BEEC-F7505D53AB8B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5E3571-9A2C-A74D-810B-7AC37D3E4882}">
      <dsp:nvSpPr>
        <dsp:cNvPr id="0" name=""/>
        <dsp:cNvSpPr/>
      </dsp:nvSpPr>
      <dsp:spPr>
        <a:xfrm>
          <a:off x="610504" y="416587"/>
          <a:ext cx="8764076" cy="833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Compromised core values</a:t>
          </a:r>
          <a:r>
            <a:rPr lang="en-US" sz="3600" kern="1200" baseline="300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en-US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0504" y="416587"/>
        <a:ext cx="8764076" cy="833607"/>
      </dsp:txXfrm>
    </dsp:sp>
    <dsp:sp modelId="{515D1075-A915-BE43-AC1D-DFFCEDBBACAF}">
      <dsp:nvSpPr>
        <dsp:cNvPr id="0" name=""/>
        <dsp:cNvSpPr/>
      </dsp:nvSpPr>
      <dsp:spPr>
        <a:xfrm>
          <a:off x="89500" y="312386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CBB560-A194-0644-BAB6-EF3F66B5EB6F}">
      <dsp:nvSpPr>
        <dsp:cNvPr id="0" name=""/>
        <dsp:cNvSpPr/>
      </dsp:nvSpPr>
      <dsp:spPr>
        <a:xfrm>
          <a:off x="1088431" y="1667215"/>
          <a:ext cx="8286149" cy="833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Impaired reputation</a:t>
          </a:r>
          <a:r>
            <a:rPr lang="en-US" sz="3600" kern="1200" baseline="300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en-US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88431" y="1667215"/>
        <a:ext cx="8286149" cy="833607"/>
      </dsp:txXfrm>
    </dsp:sp>
    <dsp:sp modelId="{914A50BB-28FC-BF44-9277-7C3C8B4AF64B}">
      <dsp:nvSpPr>
        <dsp:cNvPr id="0" name=""/>
        <dsp:cNvSpPr/>
      </dsp:nvSpPr>
      <dsp:spPr>
        <a:xfrm>
          <a:off x="567426" y="1563014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6A328D-9E99-4646-8DE8-4C49EA98D909}">
      <dsp:nvSpPr>
        <dsp:cNvPr id="0" name=""/>
        <dsp:cNvSpPr/>
      </dsp:nvSpPr>
      <dsp:spPr>
        <a:xfrm>
          <a:off x="1088431" y="2917843"/>
          <a:ext cx="8286149" cy="833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Loss of personnel</a:t>
          </a:r>
          <a:r>
            <a:rPr lang="en-US" sz="3600" kern="1200" baseline="30000" dirty="0">
              <a:latin typeface="Arial" panose="020B0604020202020204" pitchFamily="34" charset="0"/>
              <a:cs typeface="Arial" panose="020B0604020202020204" pitchFamily="34" charset="0"/>
            </a:rPr>
            <a:t>2,3</a:t>
          </a:r>
          <a:endParaRPr lang="en-US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88431" y="2917843"/>
        <a:ext cx="8286149" cy="833607"/>
      </dsp:txXfrm>
    </dsp:sp>
    <dsp:sp modelId="{5D3F76A8-51EB-B240-A27B-A45B2B65AD20}">
      <dsp:nvSpPr>
        <dsp:cNvPr id="0" name=""/>
        <dsp:cNvSpPr/>
      </dsp:nvSpPr>
      <dsp:spPr>
        <a:xfrm>
          <a:off x="567426" y="2813642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1A9F48-4A4C-F448-BE21-0263B40A4045}">
      <dsp:nvSpPr>
        <dsp:cNvPr id="0" name=""/>
        <dsp:cNvSpPr/>
      </dsp:nvSpPr>
      <dsp:spPr>
        <a:xfrm>
          <a:off x="610504" y="4168472"/>
          <a:ext cx="8764076" cy="833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Decreased mission readiness</a:t>
          </a:r>
          <a:r>
            <a:rPr lang="en-US" sz="3600" kern="1200" baseline="30000" dirty="0">
              <a:latin typeface="Arial" panose="020B0604020202020204" pitchFamily="34" charset="0"/>
              <a:cs typeface="Arial" panose="020B0604020202020204" pitchFamily="34" charset="0"/>
            </a:rPr>
            <a:t>4</a:t>
          </a:r>
          <a:endParaRPr lang="en-US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0504" y="4168472"/>
        <a:ext cx="8764076" cy="833607"/>
      </dsp:txXfrm>
    </dsp:sp>
    <dsp:sp modelId="{F992E8E2-D1F6-D84A-BA34-735D4BFB773A}">
      <dsp:nvSpPr>
        <dsp:cNvPr id="0" name=""/>
        <dsp:cNvSpPr/>
      </dsp:nvSpPr>
      <dsp:spPr>
        <a:xfrm>
          <a:off x="89500" y="4064271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E06480-AE13-46E0-B388-9E37F8999F68}">
      <dsp:nvSpPr>
        <dsp:cNvPr id="0" name=""/>
        <dsp:cNvSpPr/>
      </dsp:nvSpPr>
      <dsp:spPr>
        <a:xfrm>
          <a:off x="3286" y="24172"/>
          <a:ext cx="3203971" cy="835200"/>
        </a:xfrm>
        <a:prstGeom prst="rect">
          <a:avLst/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latin typeface="Arial" panose="020B0604020202020204" pitchFamily="34" charset="0"/>
              <a:cs typeface="Arial" panose="020B0604020202020204" pitchFamily="34" charset="0"/>
            </a:rPr>
            <a:t>Primary</a:t>
          </a:r>
        </a:p>
      </dsp:txBody>
      <dsp:txXfrm>
        <a:off x="3286" y="24172"/>
        <a:ext cx="3203971" cy="835200"/>
      </dsp:txXfrm>
    </dsp:sp>
    <dsp:sp modelId="{665B6209-7956-4F0C-A025-9A021F3E9F02}">
      <dsp:nvSpPr>
        <dsp:cNvPr id="0" name=""/>
        <dsp:cNvSpPr/>
      </dsp:nvSpPr>
      <dsp:spPr>
        <a:xfrm>
          <a:off x="3286" y="859372"/>
          <a:ext cx="3203971" cy="34677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900" kern="1200" dirty="0">
              <a:latin typeface="Arial"/>
              <a:cs typeface="Arial"/>
            </a:rPr>
            <a:t>   Primary strategies are aimed at preventing hazing  behaviors.</a:t>
          </a:r>
        </a:p>
      </dsp:txBody>
      <dsp:txXfrm>
        <a:off x="3286" y="859372"/>
        <a:ext cx="3203971" cy="3467792"/>
      </dsp:txXfrm>
    </dsp:sp>
    <dsp:sp modelId="{CEF29787-217B-4F90-AF8C-442A42EA854F}">
      <dsp:nvSpPr>
        <dsp:cNvPr id="0" name=""/>
        <dsp:cNvSpPr/>
      </dsp:nvSpPr>
      <dsp:spPr>
        <a:xfrm>
          <a:off x="3655814" y="24172"/>
          <a:ext cx="3203971" cy="835200"/>
        </a:xfrm>
        <a:prstGeom prst="rect">
          <a:avLst/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latin typeface="Arial" panose="020B0604020202020204" pitchFamily="34" charset="0"/>
              <a:cs typeface="Arial" panose="020B0604020202020204" pitchFamily="34" charset="0"/>
            </a:rPr>
            <a:t>Secondary</a:t>
          </a:r>
        </a:p>
      </dsp:txBody>
      <dsp:txXfrm>
        <a:off x="3655814" y="24172"/>
        <a:ext cx="3203971" cy="835200"/>
      </dsp:txXfrm>
    </dsp:sp>
    <dsp:sp modelId="{EA5B1005-A71B-49B5-A8C8-5DFE2E0FF0CC}">
      <dsp:nvSpPr>
        <dsp:cNvPr id="0" name=""/>
        <dsp:cNvSpPr/>
      </dsp:nvSpPr>
      <dsp:spPr>
        <a:xfrm>
          <a:off x="3655814" y="859372"/>
          <a:ext cx="3203971" cy="34677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900" kern="1200" dirty="0">
              <a:latin typeface="Arial"/>
              <a:cs typeface="Arial"/>
            </a:rPr>
            <a:t>   Secondary strategies guide an expedited and efficient response to hazing behaviors.</a:t>
          </a:r>
        </a:p>
      </dsp:txBody>
      <dsp:txXfrm>
        <a:off x="3655814" y="859372"/>
        <a:ext cx="3203971" cy="3467792"/>
      </dsp:txXfrm>
    </dsp:sp>
    <dsp:sp modelId="{6D92915D-95E4-482E-B24E-60EBC22C46D6}">
      <dsp:nvSpPr>
        <dsp:cNvPr id="0" name=""/>
        <dsp:cNvSpPr/>
      </dsp:nvSpPr>
      <dsp:spPr>
        <a:xfrm>
          <a:off x="7308342" y="24172"/>
          <a:ext cx="3203971" cy="835200"/>
        </a:xfrm>
        <a:prstGeom prst="rect">
          <a:avLst/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latin typeface="Arial" panose="020B0604020202020204" pitchFamily="34" charset="0"/>
              <a:cs typeface="Arial" panose="020B0604020202020204" pitchFamily="34" charset="0"/>
            </a:rPr>
            <a:t>Tertiary</a:t>
          </a:r>
        </a:p>
      </dsp:txBody>
      <dsp:txXfrm>
        <a:off x="7308342" y="24172"/>
        <a:ext cx="3203971" cy="835200"/>
      </dsp:txXfrm>
    </dsp:sp>
    <dsp:sp modelId="{36CE9A71-0150-459A-BD79-6712B72096A0}">
      <dsp:nvSpPr>
        <dsp:cNvPr id="0" name=""/>
        <dsp:cNvSpPr/>
      </dsp:nvSpPr>
      <dsp:spPr>
        <a:xfrm>
          <a:off x="7308342" y="859372"/>
          <a:ext cx="3203971" cy="34677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900" kern="1200" dirty="0">
              <a:latin typeface="Arial"/>
              <a:cs typeface="Arial"/>
            </a:rPr>
            <a:t>   Tertiary strategies aim to mitigate the lasting effects of hazing behaviors.</a:t>
          </a:r>
        </a:p>
      </dsp:txBody>
      <dsp:txXfrm>
        <a:off x="7308342" y="859372"/>
        <a:ext cx="3203971" cy="34677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E7C8D-11F4-5B4E-AA78-EBF0364B9357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CB0C7-BC27-644A-8358-3F0529E9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22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9CB0C7-BC27-644A-8358-3F0529E982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945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Allan, E. J., Payne, J. M., Boyer, A., &amp; </a:t>
            </a:r>
            <a:r>
              <a:rPr lang="en-US" sz="1200" kern="1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Kerschner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D. (2018). </a:t>
            </a:r>
            <a:r>
              <a:rPr lang="en-US" sz="1200" i="1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Hazing prevention toolkit for campus professionals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Hazing Prevention Consortium.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Clare, R., </a:t>
            </a:r>
            <a:r>
              <a:rPr lang="en-US" sz="1200" kern="1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Lawhead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A., Dahl, J., Klahr, A., Schreiner, J., Moore, A., </a:t>
            </a:r>
            <a:r>
              <a:rPr lang="en-US" sz="1200" kern="1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Neria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A., McGrath, D., Murray, C., Peebles, H., Trump-Steele, R., Hylton, K., </a:t>
            </a:r>
            <a:r>
              <a:rPr lang="en-US" sz="1200" kern="1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Harcey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S., Vega, R., </a:t>
            </a:r>
            <a:r>
              <a:rPr lang="en-US" sz="1200" kern="1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Tuskeviciute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R., </a:t>
            </a:r>
            <a:r>
              <a:rPr lang="en-US" sz="1200" kern="1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Tercha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J., Barry, A., Owen, B., &amp; Mirani, K. (2021). </a:t>
            </a:r>
            <a:r>
              <a:rPr lang="en-US" sz="1200" i="1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Defense Organizational Climate Survey 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(DEOCS) </a:t>
            </a:r>
            <a:r>
              <a:rPr lang="en-US" sz="1200" i="1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redesign: Phase 1 overview report 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(OPA Report No. 2021-158). Office of People Analytics.</a:t>
            </a:r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Government Accountability Office. (2023). </a:t>
            </a:r>
            <a:r>
              <a:rPr lang="en-US" sz="1200" i="1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DoD Active-Duty Recruitment and Retention Challenges. 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(GAO-23-106551). https://</a:t>
            </a:r>
            <a:r>
              <a:rPr lang="en-US" sz="1200" kern="1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www.gao.gov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/products/gao-23-106551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Office of the Under Secretary of Defense for Personnel and Readiness. (2020, December 29). </a:t>
            </a:r>
            <a:r>
              <a:rPr lang="en-US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Harassment Prevention and Response for DoD Civilian Employees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(DoD Instruction 1020.04). https://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www.esd.whs.mil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/Portals/54/Documents/DD/issuances/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dodi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/102004p.pdf</a:t>
            </a:r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9CB0C7-BC27-644A-8358-3F0529E982E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5399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9CB0C7-BC27-644A-8358-3F0529E982E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477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9CB0C7-BC27-644A-8358-3F0529E982E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400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9CB0C7-BC27-644A-8358-3F0529E982E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859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more information on prevention strategies for hazing, see the strategies sheet </a:t>
            </a:r>
            <a:r>
              <a:rPr lang="en-US"/>
              <a:t>for hazing EEO </a:t>
            </a:r>
            <a:r>
              <a:rPr lang="en-US" dirty="0"/>
              <a:t>in the DEOMI toolkit.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9CB0C7-BC27-644A-8358-3F0529E982E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99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9CB0C7-BC27-644A-8358-3F0529E982E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47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Office of the Under Secretary of Defense for Personnel and Readiness.  (2020, </a:t>
            </a:r>
            <a:r>
              <a:rPr lang="en-US" sz="1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June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30).  </a:t>
            </a:r>
            <a:r>
              <a:rPr lang="en-US" sz="1200" i="1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Harassment prevention and responses for DoD civilian employees. 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(DoD Instruction 1020.04). Department of Defense. https://</a:t>
            </a:r>
            <a:r>
              <a:rPr lang="en-US" sz="1200" kern="1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www.esd.whs.mil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/Portals/54/Documents/DD/issuances/</a:t>
            </a:r>
            <a:r>
              <a:rPr lang="en-US" sz="1200" kern="1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dodi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/102004p.pdf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9CB0C7-BC27-644A-8358-3F0529E982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55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Office of the Under Secretary of Defense for Personnel and Readiness.  (2020, </a:t>
            </a:r>
            <a:r>
              <a:rPr lang="en-US" sz="1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June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30).  </a:t>
            </a:r>
            <a:r>
              <a:rPr lang="en-US" sz="1200" i="1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Harassment prevention and responses for DoD civilian employees. 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(DoD Instruction 1020.04). Department of Defense. https://</a:t>
            </a:r>
            <a:r>
              <a:rPr lang="en-US" sz="1200" kern="1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www.esd.whs.mil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/Portals/54/Documents/DD/issuances/</a:t>
            </a:r>
            <a:r>
              <a:rPr lang="en-US" sz="1200" kern="1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dodi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/102004p.pdf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9CB0C7-BC27-644A-8358-3F0529E982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67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Also see: </a:t>
            </a:r>
            <a:r>
              <a:rPr lang="en-US" sz="1200" i="1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Harassment prevention and response in the Armed Forces 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(DoD Instruction 1020.03). (2022, December 20). Office of the Under Secretary of Defense for Personnel and Readiness.  https://</a:t>
            </a:r>
            <a:r>
              <a:rPr lang="en-US" sz="1200" kern="1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www.esd.whs.mil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/Portals/54/Documents/DD/issuances/</a:t>
            </a:r>
            <a:r>
              <a:rPr lang="en-US" sz="1200" kern="1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dodi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/102003p.PDF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9CB0C7-BC27-644A-8358-3F0529E982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36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Also see: </a:t>
            </a:r>
            <a:r>
              <a:rPr lang="en-US" sz="1200" i="1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Harassment prevention and response in the Armed Forces 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(DoD Instruction 1020.03). (2022, December 20). Office of the Under Secretary of Defense for Personnel and Readiness.  https://www.esd.whs.mil/Portals/54/Documents/DD/issuances/dodi/102003p.PDF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9CB0C7-BC27-644A-8358-3F0529E982E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76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9CB0C7-BC27-644A-8358-3F0529E982E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12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Hazing typically occurs with some degree of consent from the target, though it is still hazing, and therefore harassment, even if it the target consents to participate.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Hazing is most often designed around a tradition or established practice that occurs for a finite amount of time or until a goal is met.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Hazing is intended to result in feelings of acceptance and group membership at its conclusion.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9CB0C7-BC27-644A-8358-3F0529E982E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14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Campbell-Sills, L., Sun, X., Kessler, R. C., </a:t>
            </a:r>
            <a:r>
              <a:rPr lang="en-US" sz="1200" kern="1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Ursano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R. J., Jain, S., &amp; Stein, M. B. (2023). Exposure to bullying or hazing during deployment and mental health outcomes among US Army soldiers. </a:t>
            </a:r>
            <a:r>
              <a:rPr lang="en-US" sz="1200" i="1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JAMA network open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 </a:t>
            </a:r>
            <a:r>
              <a:rPr lang="en-US" sz="1200" i="1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6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(1), e2252109-e2252109.</a:t>
            </a:r>
            <a:r>
              <a:rPr lang="en-US" sz="1200" dirty="0">
                <a:effectLst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Baker, M. T., Ojeda, A. R., Pressley, H., Blalock, J., Martinez, R. A., Moore, B. A., &amp; Van Hasselt, V. B. (2023). Military sexual violence: Sexual assault, sexual harassment, and sexual hazing. In </a:t>
            </a:r>
            <a:r>
              <a:rPr lang="en-US" sz="1200" i="1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Violence in the Military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(pp. 19-31). Cham: Springer Nature Switzerland.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kern="1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Godier-McBard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L. R., &amp; Jones, M. L. (2020). Same-sex sexual violence in the military: A scoping review. </a:t>
            </a:r>
            <a:r>
              <a:rPr lang="en-US" sz="1200" i="1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Journal of Military, Veteran and Family Health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 </a:t>
            </a:r>
            <a:r>
              <a:rPr lang="en-US" sz="1200" i="1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6</a:t>
            </a:r>
            <a:r>
              <a:rPr lang="en-US" sz="1200" kern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(2), 68-84.</a:t>
            </a:r>
            <a:r>
              <a:rPr lang="en-US" sz="1200" dirty="0">
                <a:effectLst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9CB0C7-BC27-644A-8358-3F0529E982E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39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Office of the Under Secretary of Defense for Personnel and Readiness. (2020, December 29). </a:t>
            </a:r>
            <a:r>
              <a:rPr lang="en-US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Harassment Prevention and Response for DoD Civilian Employees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(DoD Instruction 1020.04). https://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www.esd.whs.mil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/Portals/54/Documents/DD/issuances/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dodi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/102004p.pdf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9CB0C7-BC27-644A-8358-3F0529E982E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CE646-102B-7CA7-E2C7-0374C9495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0989BA-7093-2B65-978C-4FBCB8701C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CB5EB-B448-3580-B332-6C2A25159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F898-89BA-3341-83B6-21E69E7473B6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E56AE-FC55-812F-848C-46253D66E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08D54-1460-2C13-E910-8DF29F060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AD261-F7EA-B44B-8931-5B3CC60D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0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BF81B-AFCE-5036-4B1F-2E39FC867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499A1-BFFC-D6F3-CFA5-2AFA8B47F9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1D51E-E0C5-502E-A9FE-D351A9708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F898-89BA-3341-83B6-21E69E7473B6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E217A-5187-6B8D-F03D-8D3B6039C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FFAC1-97C7-835C-7472-B5E77B9D5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AD261-F7EA-B44B-8931-5B3CC60D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59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75BBE4-7E94-AB5D-08B7-0C52A36366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BA7123-6801-D148-3637-6B6BF30DE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AD618-BAD5-B877-3474-F16034D81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F898-89BA-3341-83B6-21E69E7473B6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54F19-DBAE-B485-9968-12B2D2FE2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194BF-39B6-E891-C880-B6318D9E9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AD261-F7EA-B44B-8931-5B3CC60D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79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61841-EFA1-223E-7EF2-91AF35097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6D22C-26C9-26FD-4EBF-A6B74D0F7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933D7-A5AB-0F80-8B95-43DDEE082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F898-89BA-3341-83B6-21E69E7473B6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0D997-32DB-9C81-C327-87F4F117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63B08-BBA1-BF0E-3E29-4C5F62C33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AD261-F7EA-B44B-8931-5B3CC60D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6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F2C4E-54DD-08AB-4980-CF93EB80C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22BA46-3B02-539C-E5FD-84143BCA6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3A6C8-9EA9-7147-B91A-22ABCAD5F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F898-89BA-3341-83B6-21E69E7473B6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8DDA0-AFC7-D81F-CC16-9C471041B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E0545-DCE8-8BD5-9629-D7D022691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AD261-F7EA-B44B-8931-5B3CC60D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7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D0C2-487F-28D2-595C-DB3BE760E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F33B3-34CE-71FD-EC8A-90F1FA799E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40268D-543E-1570-3268-947AE2396D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9A9DA1-CE64-7759-2778-08D7B433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F898-89BA-3341-83B6-21E69E7473B6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C841FC-7CD8-7853-5961-A88994860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3487C-9EFA-FC5D-7DF2-316406C77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AD261-F7EA-B44B-8931-5B3CC60D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66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F2452-A875-EEF4-9DB8-974B216EB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F65D7-024D-8827-4E3D-3702DBFE0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EB4068-A0B8-F3D6-8B55-7565B21ECF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A3ABB-FEDD-0B76-5EA6-6792662111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3963F5-EBC7-E423-5710-CC2386BE37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463884-4CD7-25FA-973B-CCC0AC220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F898-89BA-3341-83B6-21E69E7473B6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45775A-3AEA-9E17-8CF7-F3DDF0D32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822298-3157-EBC1-1DB0-4B76B2326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AD261-F7EA-B44B-8931-5B3CC60D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4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9DDE5-5BB9-83A5-1142-38D03FA7A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C3F358-D743-A909-C558-A04B137B5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F898-89BA-3341-83B6-21E69E7473B6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6B4A0E-E44A-34FB-BA1C-FB0C54FD0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786C40-6FD9-D406-9352-59539469E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AD261-F7EA-B44B-8931-5B3CC60D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82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BE7460-DA1C-4E8F-9863-A4D464149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F898-89BA-3341-83B6-21E69E7473B6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ECF86F-55F0-A79E-35CD-1FAA72341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BF436D-17F5-FF5C-FA54-A6975A80F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AD261-F7EA-B44B-8931-5B3CC60D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2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56336-3BDC-F223-2A06-EB4C84274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5C9BE-4CA2-0496-CB1F-8C24E3931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7601C-580E-E8DD-F617-A19648CDDE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54670F-FF24-2663-EECA-FE8BCD02A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F898-89BA-3341-83B6-21E69E7473B6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AB6FA5-2341-2155-1E5A-DD3D44A8F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CED191-6A7D-E5C8-E94D-BA411F5C2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AD261-F7EA-B44B-8931-5B3CC60D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1D7F7-C91E-7E77-63D1-E3E0BB9AD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27130-CE9D-1E32-F573-33ECA34326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79AC4F-8F7B-7577-25F0-B6382EAB9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19E8A-FD8E-F4ED-0517-370F1B8C6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F898-89BA-3341-83B6-21E69E7473B6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B64E6C-962E-3E4A-9ED3-F5FA41933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781280-70A4-67B8-AFEB-6486C0179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AD261-F7EA-B44B-8931-5B3CC60D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17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81C47C-1365-5682-FF86-4BCC6D3CE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B0135-5D18-95E3-309A-F498540CC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92D88-437C-D8F0-7A36-69080C1E87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58F898-89BA-3341-83B6-21E69E7473B6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2C56A-B4FE-EFF4-DE22-92E5898C6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520D6-6F96-C1A3-C0D5-CCE35257E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CAD261-F7EA-B44B-8931-5B3CC60D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70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13" Type="http://schemas.openxmlformats.org/officeDocument/2006/relationships/image" Target="../media/image7.png"/><Relationship Id="rId18" Type="http://schemas.openxmlformats.org/officeDocument/2006/relationships/image" Target="../media/image12.svg"/><Relationship Id="rId3" Type="http://schemas.openxmlformats.org/officeDocument/2006/relationships/image" Target="../media/image1.png"/><Relationship Id="rId7" Type="http://schemas.openxmlformats.org/officeDocument/2006/relationships/diagramLayout" Target="../diagrams/layout5.xml"/><Relationship Id="rId12" Type="http://schemas.openxmlformats.org/officeDocument/2006/relationships/image" Target="../media/image6.svg"/><Relationship Id="rId1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0.svg"/><Relationship Id="rId20" Type="http://schemas.openxmlformats.org/officeDocument/2006/relationships/image" Target="../media/image14.sv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11" Type="http://schemas.openxmlformats.org/officeDocument/2006/relationships/image" Target="../media/image5.png"/><Relationship Id="rId5" Type="http://schemas.openxmlformats.org/officeDocument/2006/relationships/image" Target="../media/image4.svg"/><Relationship Id="rId15" Type="http://schemas.openxmlformats.org/officeDocument/2006/relationships/image" Target="../media/image9.png"/><Relationship Id="rId10" Type="http://schemas.microsoft.com/office/2007/relationships/diagramDrawing" Target="../diagrams/drawing5.xml"/><Relationship Id="rId19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diagramColors" Target="../diagrams/colors5.xml"/><Relationship Id="rId14" Type="http://schemas.openxmlformats.org/officeDocument/2006/relationships/image" Target="../media/image8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13" Type="http://schemas.openxmlformats.org/officeDocument/2006/relationships/image" Target="../media/image19.png"/><Relationship Id="rId18" Type="http://schemas.openxmlformats.org/officeDocument/2006/relationships/image" Target="../media/image24.svg"/><Relationship Id="rId3" Type="http://schemas.openxmlformats.org/officeDocument/2006/relationships/image" Target="../media/image1.png"/><Relationship Id="rId7" Type="http://schemas.openxmlformats.org/officeDocument/2006/relationships/diagramLayout" Target="../diagrams/layout6.xml"/><Relationship Id="rId12" Type="http://schemas.openxmlformats.org/officeDocument/2006/relationships/image" Target="../media/image18.svg"/><Relationship Id="rId17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22.sv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11" Type="http://schemas.openxmlformats.org/officeDocument/2006/relationships/image" Target="../media/image17.png"/><Relationship Id="rId5" Type="http://schemas.openxmlformats.org/officeDocument/2006/relationships/image" Target="../media/image16.svg"/><Relationship Id="rId15" Type="http://schemas.openxmlformats.org/officeDocument/2006/relationships/image" Target="../media/image21.png"/><Relationship Id="rId10" Type="http://schemas.microsoft.com/office/2007/relationships/diagramDrawing" Target="../diagrams/drawing6.xml"/><Relationship Id="rId4" Type="http://schemas.openxmlformats.org/officeDocument/2006/relationships/image" Target="../media/image15.png"/><Relationship Id="rId9" Type="http://schemas.openxmlformats.org/officeDocument/2006/relationships/diagramColors" Target="../diagrams/colors6.xml"/><Relationship Id="rId14" Type="http://schemas.openxmlformats.org/officeDocument/2006/relationships/image" Target="../media/image20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13" Type="http://schemas.openxmlformats.org/officeDocument/2006/relationships/image" Target="../media/image29.png"/><Relationship Id="rId18" Type="http://schemas.openxmlformats.org/officeDocument/2006/relationships/image" Target="../media/image34.svg"/><Relationship Id="rId3" Type="http://schemas.openxmlformats.org/officeDocument/2006/relationships/image" Target="../media/image1.png"/><Relationship Id="rId7" Type="http://schemas.openxmlformats.org/officeDocument/2006/relationships/diagramLayout" Target="../diagrams/layout7.xml"/><Relationship Id="rId12" Type="http://schemas.openxmlformats.org/officeDocument/2006/relationships/image" Target="../media/image28.svg"/><Relationship Id="rId17" Type="http://schemas.openxmlformats.org/officeDocument/2006/relationships/image" Target="../media/image33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32.sv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11" Type="http://schemas.openxmlformats.org/officeDocument/2006/relationships/image" Target="../media/image27.png"/><Relationship Id="rId5" Type="http://schemas.openxmlformats.org/officeDocument/2006/relationships/image" Target="../media/image26.svg"/><Relationship Id="rId15" Type="http://schemas.openxmlformats.org/officeDocument/2006/relationships/image" Target="../media/image31.png"/><Relationship Id="rId10" Type="http://schemas.microsoft.com/office/2007/relationships/diagramDrawing" Target="../diagrams/drawing7.xml"/><Relationship Id="rId4" Type="http://schemas.openxmlformats.org/officeDocument/2006/relationships/image" Target="../media/image25.png"/><Relationship Id="rId9" Type="http://schemas.openxmlformats.org/officeDocument/2006/relationships/diagramColors" Target="../diagrams/colors7.xml"/><Relationship Id="rId14" Type="http://schemas.openxmlformats.org/officeDocument/2006/relationships/image" Target="../media/image30.sv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arassment and Prevention Icon" descr="Harassment and Prevention Icon">
            <a:extLst>
              <a:ext uri="{FF2B5EF4-FFF2-40B4-BE49-F238E27FC236}">
                <a16:creationId xmlns:a16="http://schemas.microsoft.com/office/drawing/2014/main" id="{F11AEFDB-A288-CBAC-AA56-B5D8E5DDF1D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26" r="13405" b="24557"/>
          <a:stretch/>
        </p:blipFill>
        <p:spPr>
          <a:xfrm>
            <a:off x="3199282" y="0"/>
            <a:ext cx="7762843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BF13CDA-725C-A430-DBCA-7C74C2854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  <a:alpha val="65343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9081D7-F859-A0FD-A982-B4F0D56B5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2428081"/>
            <a:ext cx="11611429" cy="4429919"/>
          </a:xfrm>
          <a:prstGeom prst="rect">
            <a:avLst/>
          </a:prstGeom>
          <a:solidFill>
            <a:schemeClr val="tx2">
              <a:alpha val="79697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8C2F58-66E0-829A-F3F8-D002026325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0571" y="0"/>
            <a:ext cx="11611429" cy="4429919"/>
          </a:xfrm>
          <a:prstGeom prst="rect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Hazing">
            <a:extLst>
              <a:ext uri="{FF2B5EF4-FFF2-40B4-BE49-F238E27FC236}">
                <a16:creationId xmlns:a16="http://schemas.microsoft.com/office/drawing/2014/main" id="{4AA30CB1-65C2-9246-02B9-779793A81B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Hazing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n overview of definitions, impacts, and prevention">
            <a:extLst>
              <a:ext uri="{FF2B5EF4-FFF2-40B4-BE49-F238E27FC236}">
                <a16:creationId xmlns:a16="http://schemas.microsoft.com/office/drawing/2014/main" id="{03C13B51-1DE3-AC14-E682-C3337F3F7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2800" b="0" i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 Overview of EEO Definitions, Impacts, and Prevention</a:t>
            </a:r>
            <a:endParaRPr lang="en-US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EEO Icon" descr="EEO icon">
            <a:extLst>
              <a:ext uri="{FF2B5EF4-FFF2-40B4-BE49-F238E27FC236}">
                <a16:creationId xmlns:a16="http://schemas.microsoft.com/office/drawing/2014/main" id="{B612E0AF-9AA5-490B-77C7-7960B29874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97" y="5349875"/>
            <a:ext cx="1477563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200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2AEA575-E248-4188-AD50-D147134287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" y="-43429"/>
            <a:ext cx="12191999" cy="1734117"/>
            <a:chOff x="1" y="-43429"/>
            <a:chExt cx="12191999" cy="1734117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9BF3543-CD67-481F-8EA2-799290437DC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" y="0"/>
              <a:ext cx="12191999" cy="1463040"/>
              <a:chOff x="-33528011" y="-1"/>
              <a:chExt cx="45720015" cy="6858001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65C759F-03FD-4666-80D8-D00AB1B84B56}"/>
                  </a:ext>
                </a:extLst>
              </p:cNvPr>
              <p:cNvSpPr/>
              <p:nvPr/>
            </p:nvSpPr>
            <p:spPr>
              <a:xfrm>
                <a:off x="-33528011" y="-1"/>
                <a:ext cx="45720015" cy="685799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70DEFA2-A9D8-4992-A92A-8AA5C7FA2555}"/>
                  </a:ext>
                </a:extLst>
              </p:cNvPr>
              <p:cNvSpPr/>
              <p:nvPr/>
            </p:nvSpPr>
            <p:spPr>
              <a:xfrm>
                <a:off x="7605486" y="0"/>
                <a:ext cx="4586514" cy="685800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0"/>
                      <a:alpha val="70000"/>
                    </a:schemeClr>
                  </a:gs>
                  <a:gs pos="53000">
                    <a:schemeClr val="accent1"/>
                  </a:gs>
                  <a:gs pos="83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6936183-4358-4223-A75A-B2F94F1680CB}"/>
                  </a:ext>
                </a:extLst>
              </p:cNvPr>
              <p:cNvSpPr/>
              <p:nvPr/>
            </p:nvSpPr>
            <p:spPr>
              <a:xfrm>
                <a:off x="7605486" y="-1"/>
                <a:ext cx="4194628" cy="6857999"/>
              </a:xfrm>
              <a:prstGeom prst="rect">
                <a:avLst/>
              </a:prstGeom>
              <a:gradFill>
                <a:gsLst>
                  <a:gs pos="0">
                    <a:schemeClr val="tx2"/>
                  </a:gs>
                  <a:gs pos="92000">
                    <a:schemeClr val="tx2">
                      <a:lumMod val="75000"/>
                      <a:lumOff val="25000"/>
                    </a:schemeClr>
                  </a:gs>
                  <a:gs pos="18000">
                    <a:schemeClr val="tx2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EC606F5A-D64D-438D-8D85-7293D6E12C11}"/>
                  </a:ext>
                </a:extLst>
              </p:cNvPr>
              <p:cNvSpPr/>
              <p:nvPr/>
            </p:nvSpPr>
            <p:spPr>
              <a:xfrm>
                <a:off x="7605486" y="6037943"/>
                <a:ext cx="4586514" cy="820056"/>
              </a:xfrm>
              <a:prstGeom prst="rect">
                <a:avLst/>
              </a:prstGeom>
              <a:solidFill>
                <a:schemeClr val="tx2">
                  <a:lumMod val="90000"/>
                  <a:lumOff val="10000"/>
                  <a:alpha val="60351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2" name="Harassment and Prevention Icon">
              <a:extLst>
                <a:ext uri="{FF2B5EF4-FFF2-40B4-BE49-F238E27FC236}">
                  <a16:creationId xmlns:a16="http://schemas.microsoft.com/office/drawing/2014/main" id="{932F5D72-6D47-4F41-BE5E-191E102D14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405"/>
            <a:stretch/>
          </p:blipFill>
          <p:spPr>
            <a:xfrm>
              <a:off x="10888132" y="-43429"/>
              <a:ext cx="1280160" cy="1734117"/>
            </a:xfrm>
            <a:prstGeom prst="rect">
              <a:avLst/>
            </a:prstGeom>
          </p:spPr>
        </p:pic>
      </p:grpSp>
      <p:sp>
        <p:nvSpPr>
          <p:cNvPr id="2" name="Individual Impacts of Hazing">
            <a:extLst>
              <a:ext uri="{FF2B5EF4-FFF2-40B4-BE49-F238E27FC236}">
                <a16:creationId xmlns:a16="http://schemas.microsoft.com/office/drawing/2014/main" id="{C6391162-7846-A2F2-4219-42B922ACF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7476"/>
            <a:ext cx="8473440" cy="1325563"/>
          </a:xfrm>
        </p:spPr>
        <p:txBody>
          <a:bodyPr anchor="b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 Impacts of Hazing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Individual" descr="Man with solid fill">
            <a:extLst>
              <a:ext uri="{FF2B5EF4-FFF2-40B4-BE49-F238E27FC236}">
                <a16:creationId xmlns:a16="http://schemas.microsoft.com/office/drawing/2014/main" id="{16211A6E-FAB6-1BEC-EE3A-7B4C2ED55E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0069" y="3072542"/>
            <a:ext cx="2286000" cy="2286000"/>
          </a:xfrm>
          <a:prstGeom prst="rect">
            <a:avLst/>
          </a:prstGeom>
        </p:spPr>
      </p:pic>
      <p:graphicFrame>
        <p:nvGraphicFramePr>
          <p:cNvPr id="18" name="Impacts">
            <a:extLst>
              <a:ext uri="{FF2B5EF4-FFF2-40B4-BE49-F238E27FC236}">
                <a16:creationId xmlns:a16="http://schemas.microsoft.com/office/drawing/2014/main" id="{6F62ECBD-8088-17AA-5E84-D26FCCC80E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744857"/>
              </p:ext>
            </p:extLst>
          </p:nvPr>
        </p:nvGraphicFramePr>
        <p:xfrm>
          <a:off x="2032000" y="1463039"/>
          <a:ext cx="947242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3" name="Brain Graphic" descr="Brain with solid fill">
            <a:extLst>
              <a:ext uri="{FF2B5EF4-FFF2-40B4-BE49-F238E27FC236}">
                <a16:creationId xmlns:a16="http://schemas.microsoft.com/office/drawing/2014/main" id="{1F1014E9-3C8C-2CEB-3A11-9019B802948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61297" y="1782128"/>
            <a:ext cx="736326" cy="736326"/>
          </a:xfrm>
          <a:prstGeom prst="rect">
            <a:avLst/>
          </a:prstGeom>
        </p:spPr>
      </p:pic>
      <p:pic>
        <p:nvPicPr>
          <p:cNvPr id="5" name="Heart Graphic" descr="Heart organ with solid fill">
            <a:extLst>
              <a:ext uri="{FF2B5EF4-FFF2-40B4-BE49-F238E27FC236}">
                <a16:creationId xmlns:a16="http://schemas.microsoft.com/office/drawing/2014/main" id="{E899C0B1-A331-12F8-401B-49289E5C3A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665779" y="2784114"/>
            <a:ext cx="736326" cy="736326"/>
          </a:xfrm>
          <a:prstGeom prst="rect">
            <a:avLst/>
          </a:prstGeom>
        </p:spPr>
      </p:pic>
      <p:pic>
        <p:nvPicPr>
          <p:cNvPr id="15" name="Sad Face Graphic" descr="Sad face outline with solid fill">
            <a:extLst>
              <a:ext uri="{FF2B5EF4-FFF2-40B4-BE49-F238E27FC236}">
                <a16:creationId xmlns:a16="http://schemas.microsoft.com/office/drawing/2014/main" id="{BC251657-4281-6C40-D1E3-565F5DA4239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872525" y="3886113"/>
            <a:ext cx="613605" cy="613605"/>
          </a:xfrm>
          <a:prstGeom prst="rect">
            <a:avLst/>
          </a:prstGeom>
        </p:spPr>
      </p:pic>
      <p:pic>
        <p:nvPicPr>
          <p:cNvPr id="13" name="Male and Female Graphic" descr="Gender with solid fill">
            <a:extLst>
              <a:ext uri="{FF2B5EF4-FFF2-40B4-BE49-F238E27FC236}">
                <a16:creationId xmlns:a16="http://schemas.microsoft.com/office/drawing/2014/main" id="{1210D8AF-4ACD-FF43-687F-BF1444CA0D75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723991" y="4888602"/>
            <a:ext cx="613605" cy="613605"/>
          </a:xfrm>
          <a:prstGeom prst="rect">
            <a:avLst/>
          </a:prstGeom>
        </p:spPr>
      </p:pic>
      <p:pic>
        <p:nvPicPr>
          <p:cNvPr id="8" name="Meds Graphic" descr="Medicine with solid fill">
            <a:extLst>
              <a:ext uri="{FF2B5EF4-FFF2-40B4-BE49-F238E27FC236}">
                <a16:creationId xmlns:a16="http://schemas.microsoft.com/office/drawing/2014/main" id="{835DBB2E-9473-B09B-031F-2D9689554F5F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207017" y="5875416"/>
            <a:ext cx="736326" cy="73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782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2AEA575-E248-4188-AD50-D147134287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" y="-43429"/>
            <a:ext cx="12191999" cy="1734117"/>
            <a:chOff x="1" y="-43429"/>
            <a:chExt cx="12191999" cy="1734117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9BF3543-CD67-481F-8EA2-799290437DC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" y="0"/>
              <a:ext cx="12191999" cy="1463040"/>
              <a:chOff x="-33528011" y="-1"/>
              <a:chExt cx="45720015" cy="6858001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65C759F-03FD-4666-80D8-D00AB1B84B56}"/>
                  </a:ext>
                </a:extLst>
              </p:cNvPr>
              <p:cNvSpPr/>
              <p:nvPr/>
            </p:nvSpPr>
            <p:spPr>
              <a:xfrm>
                <a:off x="-33528011" y="-1"/>
                <a:ext cx="45720015" cy="685799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70DEFA2-A9D8-4992-A92A-8AA5C7FA2555}"/>
                  </a:ext>
                </a:extLst>
              </p:cNvPr>
              <p:cNvSpPr/>
              <p:nvPr/>
            </p:nvSpPr>
            <p:spPr>
              <a:xfrm>
                <a:off x="7605486" y="0"/>
                <a:ext cx="4586514" cy="685800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0"/>
                      <a:alpha val="70000"/>
                    </a:schemeClr>
                  </a:gs>
                  <a:gs pos="53000">
                    <a:schemeClr val="accent1"/>
                  </a:gs>
                  <a:gs pos="83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6936183-4358-4223-A75A-B2F94F1680CB}"/>
                  </a:ext>
                </a:extLst>
              </p:cNvPr>
              <p:cNvSpPr/>
              <p:nvPr/>
            </p:nvSpPr>
            <p:spPr>
              <a:xfrm>
                <a:off x="7605486" y="-1"/>
                <a:ext cx="4194628" cy="6857999"/>
              </a:xfrm>
              <a:prstGeom prst="rect">
                <a:avLst/>
              </a:prstGeom>
              <a:gradFill>
                <a:gsLst>
                  <a:gs pos="0">
                    <a:schemeClr val="tx2"/>
                  </a:gs>
                  <a:gs pos="92000">
                    <a:schemeClr val="tx2">
                      <a:lumMod val="75000"/>
                      <a:lumOff val="25000"/>
                    </a:schemeClr>
                  </a:gs>
                  <a:gs pos="18000">
                    <a:schemeClr val="tx2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EC606F5A-D64D-438D-8D85-7293D6E12C11}"/>
                  </a:ext>
                </a:extLst>
              </p:cNvPr>
              <p:cNvSpPr/>
              <p:nvPr/>
            </p:nvSpPr>
            <p:spPr>
              <a:xfrm>
                <a:off x="7605486" y="6037943"/>
                <a:ext cx="4586514" cy="820056"/>
              </a:xfrm>
              <a:prstGeom prst="rect">
                <a:avLst/>
              </a:prstGeom>
              <a:solidFill>
                <a:schemeClr val="tx2">
                  <a:lumMod val="90000"/>
                  <a:lumOff val="10000"/>
                  <a:alpha val="60351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2" name="Harassment and Prevention Icon">
              <a:extLst>
                <a:ext uri="{FF2B5EF4-FFF2-40B4-BE49-F238E27FC236}">
                  <a16:creationId xmlns:a16="http://schemas.microsoft.com/office/drawing/2014/main" id="{932F5D72-6D47-4F41-BE5E-191E102D14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405"/>
            <a:stretch/>
          </p:blipFill>
          <p:spPr>
            <a:xfrm>
              <a:off x="10888132" y="-43429"/>
              <a:ext cx="1280160" cy="1734117"/>
            </a:xfrm>
            <a:prstGeom prst="rect">
              <a:avLst/>
            </a:prstGeom>
          </p:spPr>
        </p:pic>
      </p:grpSp>
      <p:sp>
        <p:nvSpPr>
          <p:cNvPr id="2" name="Team/Unit Impacts">
            <a:extLst>
              <a:ext uri="{FF2B5EF4-FFF2-40B4-BE49-F238E27FC236}">
                <a16:creationId xmlns:a16="http://schemas.microsoft.com/office/drawing/2014/main" id="{C6391162-7846-A2F2-4219-42B922ACF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7476"/>
            <a:ext cx="8473440" cy="1325563"/>
          </a:xfrm>
        </p:spPr>
        <p:txBody>
          <a:bodyPr anchor="b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Impacts of Hazing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Team Graphic" descr="Users with solid fill">
            <a:extLst>
              <a:ext uri="{FF2B5EF4-FFF2-40B4-BE49-F238E27FC236}">
                <a16:creationId xmlns:a16="http://schemas.microsoft.com/office/drawing/2014/main" id="{E353A026-11BF-3C8B-10CE-8CF43A32F7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0868" y="3029372"/>
            <a:ext cx="2286000" cy="2286000"/>
          </a:xfrm>
          <a:prstGeom prst="rect">
            <a:avLst/>
          </a:prstGeom>
        </p:spPr>
      </p:pic>
      <p:graphicFrame>
        <p:nvGraphicFramePr>
          <p:cNvPr id="18" name="Impacts">
            <a:extLst>
              <a:ext uri="{FF2B5EF4-FFF2-40B4-BE49-F238E27FC236}">
                <a16:creationId xmlns:a16="http://schemas.microsoft.com/office/drawing/2014/main" id="{6F62ECBD-8088-17AA-5E84-D26FCCC80E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6630807"/>
              </p:ext>
            </p:extLst>
          </p:nvPr>
        </p:nvGraphicFramePr>
        <p:xfrm>
          <a:off x="2031999" y="1463039"/>
          <a:ext cx="970280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4" name="Handshake Graphic" descr="Handshake with solid fill">
            <a:extLst>
              <a:ext uri="{FF2B5EF4-FFF2-40B4-BE49-F238E27FC236}">
                <a16:creationId xmlns:a16="http://schemas.microsoft.com/office/drawing/2014/main" id="{2B57E8EF-1B96-0A0E-DB5E-42438DFDC73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334639" y="2155496"/>
            <a:ext cx="914205" cy="914205"/>
          </a:xfrm>
          <a:prstGeom prst="rect">
            <a:avLst/>
          </a:prstGeom>
        </p:spPr>
      </p:pic>
      <p:pic>
        <p:nvPicPr>
          <p:cNvPr id="17" name="Group unity" descr="Cheers with solid fill">
            <a:extLst>
              <a:ext uri="{FF2B5EF4-FFF2-40B4-BE49-F238E27FC236}">
                <a16:creationId xmlns:a16="http://schemas.microsoft.com/office/drawing/2014/main" id="{DE03EFC4-CA1F-2D37-1544-4E5480C9E3C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679678" y="3772039"/>
            <a:ext cx="914400" cy="914400"/>
          </a:xfrm>
          <a:prstGeom prst="rect">
            <a:avLst/>
          </a:prstGeom>
        </p:spPr>
      </p:pic>
      <p:pic>
        <p:nvPicPr>
          <p:cNvPr id="9" name="Male" descr="Office worker male with solid fill">
            <a:extLst>
              <a:ext uri="{FF2B5EF4-FFF2-40B4-BE49-F238E27FC236}">
                <a16:creationId xmlns:a16="http://schemas.microsoft.com/office/drawing/2014/main" id="{C1C453C5-8FB4-4F17-4425-54EB0DB36F1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032000" y="5207228"/>
            <a:ext cx="914205" cy="914205"/>
          </a:xfrm>
          <a:prstGeom prst="rect">
            <a:avLst/>
          </a:prstGeom>
        </p:spPr>
      </p:pic>
      <p:pic>
        <p:nvPicPr>
          <p:cNvPr id="7" name="Female" descr="Office worker female with solid fill">
            <a:extLst>
              <a:ext uri="{FF2B5EF4-FFF2-40B4-BE49-F238E27FC236}">
                <a16:creationId xmlns:a16="http://schemas.microsoft.com/office/drawing/2014/main" id="{DEF4F9BC-FFAD-6D27-D5F1-3152A7281EED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490939" y="5436619"/>
            <a:ext cx="914205" cy="914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990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2AEA575-E248-4188-AD50-D147134287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" y="-43429"/>
            <a:ext cx="12191999" cy="1734117"/>
            <a:chOff x="1" y="-43429"/>
            <a:chExt cx="12191999" cy="1734117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9BF3543-CD67-481F-8EA2-799290437DC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" y="0"/>
              <a:ext cx="12191999" cy="1463040"/>
              <a:chOff x="-33528011" y="-1"/>
              <a:chExt cx="45720015" cy="6858001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65C759F-03FD-4666-80D8-D00AB1B84B56}"/>
                  </a:ext>
                </a:extLst>
              </p:cNvPr>
              <p:cNvSpPr/>
              <p:nvPr/>
            </p:nvSpPr>
            <p:spPr>
              <a:xfrm>
                <a:off x="-33528011" y="-1"/>
                <a:ext cx="45720015" cy="685799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70DEFA2-A9D8-4992-A92A-8AA5C7FA2555}"/>
                  </a:ext>
                </a:extLst>
              </p:cNvPr>
              <p:cNvSpPr/>
              <p:nvPr/>
            </p:nvSpPr>
            <p:spPr>
              <a:xfrm>
                <a:off x="7605486" y="0"/>
                <a:ext cx="4586514" cy="685800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0"/>
                      <a:alpha val="70000"/>
                    </a:schemeClr>
                  </a:gs>
                  <a:gs pos="53000">
                    <a:schemeClr val="accent1"/>
                  </a:gs>
                  <a:gs pos="83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6936183-4358-4223-A75A-B2F94F1680CB}"/>
                  </a:ext>
                </a:extLst>
              </p:cNvPr>
              <p:cNvSpPr/>
              <p:nvPr/>
            </p:nvSpPr>
            <p:spPr>
              <a:xfrm>
                <a:off x="7605486" y="-1"/>
                <a:ext cx="4194628" cy="6857999"/>
              </a:xfrm>
              <a:prstGeom prst="rect">
                <a:avLst/>
              </a:prstGeom>
              <a:gradFill>
                <a:gsLst>
                  <a:gs pos="0">
                    <a:schemeClr val="tx2"/>
                  </a:gs>
                  <a:gs pos="92000">
                    <a:schemeClr val="tx2">
                      <a:lumMod val="75000"/>
                      <a:lumOff val="25000"/>
                    </a:schemeClr>
                  </a:gs>
                  <a:gs pos="18000">
                    <a:schemeClr val="tx2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EC606F5A-D64D-438D-8D85-7293D6E12C11}"/>
                  </a:ext>
                </a:extLst>
              </p:cNvPr>
              <p:cNvSpPr/>
              <p:nvPr/>
            </p:nvSpPr>
            <p:spPr>
              <a:xfrm>
                <a:off x="7605486" y="6037943"/>
                <a:ext cx="4586514" cy="820056"/>
              </a:xfrm>
              <a:prstGeom prst="rect">
                <a:avLst/>
              </a:prstGeom>
              <a:solidFill>
                <a:schemeClr val="tx2">
                  <a:lumMod val="90000"/>
                  <a:lumOff val="10000"/>
                  <a:alpha val="60351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2" name="Harassment and Prevention Icon">
              <a:extLst>
                <a:ext uri="{FF2B5EF4-FFF2-40B4-BE49-F238E27FC236}">
                  <a16:creationId xmlns:a16="http://schemas.microsoft.com/office/drawing/2014/main" id="{932F5D72-6D47-4F41-BE5E-191E102D14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405"/>
            <a:stretch/>
          </p:blipFill>
          <p:spPr>
            <a:xfrm>
              <a:off x="10888132" y="-43429"/>
              <a:ext cx="1280160" cy="1734117"/>
            </a:xfrm>
            <a:prstGeom prst="rect">
              <a:avLst/>
            </a:prstGeom>
          </p:spPr>
        </p:pic>
      </p:grpSp>
      <p:sp>
        <p:nvSpPr>
          <p:cNvPr id="2" name="Organization Impacts">
            <a:extLst>
              <a:ext uri="{FF2B5EF4-FFF2-40B4-BE49-F238E27FC236}">
                <a16:creationId xmlns:a16="http://schemas.microsoft.com/office/drawing/2014/main" id="{C6391162-7846-A2F2-4219-42B922ACF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7476"/>
            <a:ext cx="8473440" cy="1325563"/>
          </a:xfrm>
        </p:spPr>
        <p:txBody>
          <a:bodyPr anchor="b">
            <a:normAutofit fontScale="90000"/>
          </a:bodyPr>
          <a:lstStyle/>
          <a:p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Impacts of Hazing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rganization Graphic">
            <a:extLst>
              <a:ext uri="{FF2B5EF4-FFF2-40B4-BE49-F238E27FC236}">
                <a16:creationId xmlns:a16="http://schemas.microsoft.com/office/drawing/2014/main" id="{9CB7BAF2-9584-C507-63D1-730386E54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459" y="3029372"/>
            <a:ext cx="2286000" cy="2286000"/>
          </a:xfrm>
          <a:prstGeom prst="rect">
            <a:avLst/>
          </a:prstGeom>
        </p:spPr>
      </p:pic>
      <p:graphicFrame>
        <p:nvGraphicFramePr>
          <p:cNvPr id="18" name="Impacts">
            <a:extLst>
              <a:ext uri="{FF2B5EF4-FFF2-40B4-BE49-F238E27FC236}">
                <a16:creationId xmlns:a16="http://schemas.microsoft.com/office/drawing/2014/main" id="{6F62ECBD-8088-17AA-5E84-D26FCCC80E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1625797"/>
              </p:ext>
            </p:extLst>
          </p:nvPr>
        </p:nvGraphicFramePr>
        <p:xfrm>
          <a:off x="2031999" y="1463039"/>
          <a:ext cx="945116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5" name="Scales Graphic" descr="Scales of justice with solid fill">
            <a:extLst>
              <a:ext uri="{FF2B5EF4-FFF2-40B4-BE49-F238E27FC236}">
                <a16:creationId xmlns:a16="http://schemas.microsoft.com/office/drawing/2014/main" id="{4598DE4F-28C9-E4F2-3B54-3E712EDF576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260306" y="1904525"/>
            <a:ext cx="786655" cy="786655"/>
          </a:xfrm>
          <a:prstGeom prst="rect">
            <a:avLst/>
          </a:prstGeom>
        </p:spPr>
      </p:pic>
      <p:pic>
        <p:nvPicPr>
          <p:cNvPr id="6" name="Reputation Graphic" descr="Ribbon with solid fill">
            <a:extLst>
              <a:ext uri="{FF2B5EF4-FFF2-40B4-BE49-F238E27FC236}">
                <a16:creationId xmlns:a16="http://schemas.microsoft.com/office/drawing/2014/main" id="{DBB12BEE-9E55-4031-6BF3-4F9A48EBB0F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653633" y="3086309"/>
            <a:ext cx="943986" cy="943986"/>
          </a:xfrm>
          <a:prstGeom prst="rect">
            <a:avLst/>
          </a:prstGeom>
        </p:spPr>
      </p:pic>
      <p:grpSp>
        <p:nvGrpSpPr>
          <p:cNvPr id="23" name="Group 22" descr="Solid filled human figures where two are crossed out, indicating loss of personnel.">
            <a:extLst>
              <a:ext uri="{FF2B5EF4-FFF2-40B4-BE49-F238E27FC236}">
                <a16:creationId xmlns:a16="http://schemas.microsoft.com/office/drawing/2014/main" id="{0EE2BE53-5C57-BB0B-537D-14CEB65B7F2A}"/>
              </a:ext>
            </a:extLst>
          </p:cNvPr>
          <p:cNvGrpSpPr/>
          <p:nvPr/>
        </p:nvGrpSpPr>
        <p:grpSpPr>
          <a:xfrm>
            <a:off x="2633589" y="4278923"/>
            <a:ext cx="984074" cy="1015040"/>
            <a:chOff x="5134606" y="8484425"/>
            <a:chExt cx="571939" cy="548640"/>
          </a:xfrm>
        </p:grpSpPr>
        <p:pic>
          <p:nvPicPr>
            <p:cNvPr id="8" name="Personnel" descr="Group with solid fill">
              <a:extLst>
                <a:ext uri="{FF2B5EF4-FFF2-40B4-BE49-F238E27FC236}">
                  <a16:creationId xmlns:a16="http://schemas.microsoft.com/office/drawing/2014/main" id="{86B806D9-1ACF-40FB-D7A9-CEC6ADC2F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5134606" y="8484425"/>
              <a:ext cx="548640" cy="548640"/>
            </a:xfrm>
            <a:prstGeom prst="rect">
              <a:avLst/>
            </a:prstGeom>
          </p:spPr>
        </p:pic>
        <p:sp>
          <p:nvSpPr>
            <p:cNvPr id="15" name="X2">
              <a:extLst>
                <a:ext uri="{FF2B5EF4-FFF2-40B4-BE49-F238E27FC236}">
                  <a16:creationId xmlns:a16="http://schemas.microsoft.com/office/drawing/2014/main" id="{2F0B5155-2D79-B788-F089-D7F0920B5DED}"/>
                </a:ext>
              </a:extLst>
            </p:cNvPr>
            <p:cNvSpPr/>
            <p:nvPr/>
          </p:nvSpPr>
          <p:spPr>
            <a:xfrm>
              <a:off x="5448413" y="8491166"/>
              <a:ext cx="258132" cy="525100"/>
            </a:xfrm>
            <a:prstGeom prst="mathMultiply">
              <a:avLst>
                <a:gd name="adj1" fmla="val 9961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X1">
              <a:extLst>
                <a:ext uri="{FF2B5EF4-FFF2-40B4-BE49-F238E27FC236}">
                  <a16:creationId xmlns:a16="http://schemas.microsoft.com/office/drawing/2014/main" id="{36327A89-783F-43DD-5792-69A8CAF65D33}"/>
                </a:ext>
              </a:extLst>
            </p:cNvPr>
            <p:cNvSpPr/>
            <p:nvPr/>
          </p:nvSpPr>
          <p:spPr>
            <a:xfrm>
              <a:off x="5345163" y="8490675"/>
              <a:ext cx="258132" cy="525100"/>
            </a:xfrm>
            <a:prstGeom prst="mathMultiply">
              <a:avLst>
                <a:gd name="adj1" fmla="val 9961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Target Graphic" descr="Target with solid fill">
            <a:extLst>
              <a:ext uri="{FF2B5EF4-FFF2-40B4-BE49-F238E27FC236}">
                <a16:creationId xmlns:a16="http://schemas.microsoft.com/office/drawing/2014/main" id="{301F4752-405A-1345-B42B-23B6015A27C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183773" y="5596898"/>
            <a:ext cx="943986" cy="94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965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3F770101-FC15-4513-8F3A-30CD06C3D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" y="-43429"/>
            <a:ext cx="12191999" cy="1734117"/>
            <a:chOff x="1" y="-43429"/>
            <a:chExt cx="12191999" cy="1734117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3C2E29E-DB4C-4DB5-A3F6-DC6934A1A28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" y="0"/>
              <a:ext cx="12191999" cy="1463040"/>
              <a:chOff x="-33528011" y="-1"/>
              <a:chExt cx="45720015" cy="6858001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3B32224-7ED8-47B7-B9FE-B9FAD7BBDE3E}"/>
                  </a:ext>
                </a:extLst>
              </p:cNvPr>
              <p:cNvSpPr/>
              <p:nvPr/>
            </p:nvSpPr>
            <p:spPr>
              <a:xfrm>
                <a:off x="-33528011" y="-1"/>
                <a:ext cx="45720015" cy="685799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E94096E-C320-41AD-9023-917BCF9AEE6A}"/>
                  </a:ext>
                </a:extLst>
              </p:cNvPr>
              <p:cNvSpPr/>
              <p:nvPr/>
            </p:nvSpPr>
            <p:spPr>
              <a:xfrm>
                <a:off x="7605486" y="0"/>
                <a:ext cx="4586514" cy="685800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0"/>
                      <a:alpha val="70000"/>
                    </a:schemeClr>
                  </a:gs>
                  <a:gs pos="53000">
                    <a:schemeClr val="accent1"/>
                  </a:gs>
                  <a:gs pos="83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DB942D1-C118-40FE-9558-CAB89E02536C}"/>
                  </a:ext>
                </a:extLst>
              </p:cNvPr>
              <p:cNvSpPr/>
              <p:nvPr/>
            </p:nvSpPr>
            <p:spPr>
              <a:xfrm>
                <a:off x="7605486" y="-1"/>
                <a:ext cx="4194628" cy="6857999"/>
              </a:xfrm>
              <a:prstGeom prst="rect">
                <a:avLst/>
              </a:prstGeom>
              <a:gradFill>
                <a:gsLst>
                  <a:gs pos="0">
                    <a:schemeClr val="tx2"/>
                  </a:gs>
                  <a:gs pos="92000">
                    <a:schemeClr val="tx2">
                      <a:lumMod val="75000"/>
                      <a:lumOff val="25000"/>
                    </a:schemeClr>
                  </a:gs>
                  <a:gs pos="18000">
                    <a:schemeClr val="tx2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3394564-FEAC-417A-85F5-3BC77DCDCBD3}"/>
                  </a:ext>
                </a:extLst>
              </p:cNvPr>
              <p:cNvSpPr/>
              <p:nvPr/>
            </p:nvSpPr>
            <p:spPr>
              <a:xfrm>
                <a:off x="7605486" y="6037943"/>
                <a:ext cx="4586514" cy="820056"/>
              </a:xfrm>
              <a:prstGeom prst="rect">
                <a:avLst/>
              </a:prstGeom>
              <a:solidFill>
                <a:schemeClr val="tx2">
                  <a:lumMod val="90000"/>
                  <a:lumOff val="10000"/>
                  <a:alpha val="60351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2" name="Harassment and Prevention Icon">
              <a:extLst>
                <a:ext uri="{FF2B5EF4-FFF2-40B4-BE49-F238E27FC236}">
                  <a16:creationId xmlns:a16="http://schemas.microsoft.com/office/drawing/2014/main" id="{F20B470A-A3F2-4E74-86BB-7C70646BAB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405"/>
            <a:stretch/>
          </p:blipFill>
          <p:spPr>
            <a:xfrm>
              <a:off x="10888132" y="-43429"/>
              <a:ext cx="1280160" cy="1734117"/>
            </a:xfrm>
            <a:prstGeom prst="rect">
              <a:avLst/>
            </a:prstGeom>
          </p:spPr>
        </p:pic>
      </p:grpSp>
      <p:sp>
        <p:nvSpPr>
          <p:cNvPr id="2" name="Strategies to Prevent Hazing">
            <a:extLst>
              <a:ext uri="{FF2B5EF4-FFF2-40B4-BE49-F238E27FC236}">
                <a16:creationId xmlns:a16="http://schemas.microsoft.com/office/drawing/2014/main" id="{C6391162-7846-A2F2-4219-42B922ACF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7476"/>
            <a:ext cx="8217568" cy="1325563"/>
          </a:xfrm>
        </p:spPr>
        <p:txBody>
          <a:bodyPr anchor="b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Strategies to Prevent Hazing</a:t>
            </a:r>
          </a:p>
        </p:txBody>
      </p:sp>
      <p:graphicFrame>
        <p:nvGraphicFramePr>
          <p:cNvPr id="3" name="Prevention Steps">
            <a:extLst>
              <a:ext uri="{FF2B5EF4-FFF2-40B4-BE49-F238E27FC236}">
                <a16:creationId xmlns:a16="http://schemas.microsoft.com/office/drawing/2014/main" id="{93990D62-D503-4CF6-A709-4F21C2C180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13293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35407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90B9142-BDE8-4A82-BBD9-AA2FA705AD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" y="-43429"/>
            <a:ext cx="12191999" cy="1734117"/>
            <a:chOff x="1" y="-43429"/>
            <a:chExt cx="12191999" cy="1734117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7189198-784D-489D-A79A-F9CB771875C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" y="0"/>
              <a:ext cx="12191999" cy="1463040"/>
              <a:chOff x="-33528011" y="-1"/>
              <a:chExt cx="45720015" cy="6858001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0CF3AD7-5488-4485-B0DE-7027222F63FB}"/>
                  </a:ext>
                </a:extLst>
              </p:cNvPr>
              <p:cNvSpPr/>
              <p:nvPr/>
            </p:nvSpPr>
            <p:spPr>
              <a:xfrm>
                <a:off x="-33528011" y="-1"/>
                <a:ext cx="45720015" cy="685799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BAD90CEB-3464-435A-8D0C-EF6FA0F402EF}"/>
                  </a:ext>
                </a:extLst>
              </p:cNvPr>
              <p:cNvSpPr/>
              <p:nvPr/>
            </p:nvSpPr>
            <p:spPr>
              <a:xfrm>
                <a:off x="7605486" y="0"/>
                <a:ext cx="4586514" cy="685800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0"/>
                      <a:alpha val="70000"/>
                    </a:schemeClr>
                  </a:gs>
                  <a:gs pos="53000">
                    <a:schemeClr val="accent1"/>
                  </a:gs>
                  <a:gs pos="83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006C8A94-8B48-488C-8409-F985CB4A5DC8}"/>
                  </a:ext>
                </a:extLst>
              </p:cNvPr>
              <p:cNvSpPr/>
              <p:nvPr/>
            </p:nvSpPr>
            <p:spPr>
              <a:xfrm>
                <a:off x="7605486" y="-1"/>
                <a:ext cx="4194628" cy="6857999"/>
              </a:xfrm>
              <a:prstGeom prst="rect">
                <a:avLst/>
              </a:prstGeom>
              <a:gradFill>
                <a:gsLst>
                  <a:gs pos="0">
                    <a:schemeClr val="tx2"/>
                  </a:gs>
                  <a:gs pos="92000">
                    <a:schemeClr val="tx2">
                      <a:lumMod val="75000"/>
                      <a:lumOff val="25000"/>
                    </a:schemeClr>
                  </a:gs>
                  <a:gs pos="18000">
                    <a:schemeClr val="tx2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A0E676F-098E-4249-9566-BF88F7DDB5E1}"/>
                  </a:ext>
                </a:extLst>
              </p:cNvPr>
              <p:cNvSpPr/>
              <p:nvPr/>
            </p:nvSpPr>
            <p:spPr>
              <a:xfrm>
                <a:off x="7605486" y="6037943"/>
                <a:ext cx="4586514" cy="820056"/>
              </a:xfrm>
              <a:prstGeom prst="rect">
                <a:avLst/>
              </a:prstGeom>
              <a:solidFill>
                <a:schemeClr val="tx2">
                  <a:lumMod val="90000"/>
                  <a:lumOff val="10000"/>
                  <a:alpha val="60351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2" name="Harassment and Prevention Icon">
              <a:extLst>
                <a:ext uri="{FF2B5EF4-FFF2-40B4-BE49-F238E27FC236}">
                  <a16:creationId xmlns:a16="http://schemas.microsoft.com/office/drawing/2014/main" id="{C0CBA8CC-05B3-429C-99CD-1DBEEA1AD0D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405"/>
            <a:stretch/>
          </p:blipFill>
          <p:spPr>
            <a:xfrm>
              <a:off x="10888132" y="-43429"/>
              <a:ext cx="1280160" cy="1734117"/>
            </a:xfrm>
            <a:prstGeom prst="rect">
              <a:avLst/>
            </a:prstGeom>
          </p:spPr>
        </p:pic>
      </p:grpSp>
      <p:sp>
        <p:nvSpPr>
          <p:cNvPr id="2" name="Primary Prevention Strategies">
            <a:extLst>
              <a:ext uri="{FF2B5EF4-FFF2-40B4-BE49-F238E27FC236}">
                <a16:creationId xmlns:a16="http://schemas.microsoft.com/office/drawing/2014/main" id="{C6391162-7846-A2F2-4219-42B922ACF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7476"/>
            <a:ext cx="8217568" cy="1325563"/>
          </a:xfrm>
        </p:spPr>
        <p:txBody>
          <a:bodyPr anchor="b">
            <a:normAutofit fontScale="90000"/>
          </a:bodyPr>
          <a:lstStyle/>
          <a:p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Prevention Strategies</a:t>
            </a:r>
          </a:p>
        </p:txBody>
      </p:sp>
      <p:sp>
        <p:nvSpPr>
          <p:cNvPr id="11" name="Educational Programs">
            <a:extLst>
              <a:ext uri="{FF2B5EF4-FFF2-40B4-BE49-F238E27FC236}">
                <a16:creationId xmlns:a16="http://schemas.microsoft.com/office/drawing/2014/main" id="{FB7F26FD-1660-40B2-853A-A5283C9A9791}"/>
              </a:ext>
            </a:extLst>
          </p:cNvPr>
          <p:cNvSpPr txBox="1"/>
          <p:nvPr/>
        </p:nvSpPr>
        <p:spPr>
          <a:xfrm>
            <a:off x="685801" y="1926467"/>
            <a:ext cx="104131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Educational Programs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Develop and implement comprehensive training sessions, which should be mandatory for all levels of personnel.</a:t>
            </a:r>
          </a:p>
        </p:txBody>
      </p:sp>
      <p:sp>
        <p:nvSpPr>
          <p:cNvPr id="19" name="Standardize Definitions and Policies">
            <a:extLst>
              <a:ext uri="{FF2B5EF4-FFF2-40B4-BE49-F238E27FC236}">
                <a16:creationId xmlns:a16="http://schemas.microsoft.com/office/drawing/2014/main" id="{A0BB01D6-0524-4587-A4CB-D817F4753422}"/>
              </a:ext>
            </a:extLst>
          </p:cNvPr>
          <p:cNvSpPr txBox="1"/>
          <p:nvPr/>
        </p:nvSpPr>
        <p:spPr>
          <a:xfrm>
            <a:off x="685801" y="3261973"/>
            <a:ext cx="104131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Standardizing Definitions and Policies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Definitions, explanations, and policies related to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hazing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behavior should be consistent within the organization.</a:t>
            </a:r>
          </a:p>
        </p:txBody>
      </p:sp>
      <p:sp>
        <p:nvSpPr>
          <p:cNvPr id="20" name="Promoting Positive Reporting Culture">
            <a:extLst>
              <a:ext uri="{FF2B5EF4-FFF2-40B4-BE49-F238E27FC236}">
                <a16:creationId xmlns:a16="http://schemas.microsoft.com/office/drawing/2014/main" id="{C9924AFA-2BCD-45A5-90B6-C3FF9E9EB4DB}"/>
              </a:ext>
            </a:extLst>
          </p:cNvPr>
          <p:cNvSpPr txBox="1"/>
          <p:nvPr/>
        </p:nvSpPr>
        <p:spPr>
          <a:xfrm>
            <a:off x="685801" y="4597479"/>
            <a:ext cx="1041313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Promoting a Positive Reporting Culture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Encourage a culture where all personnel feel safe and supported when reporting and leaders are viewed as a safe resource for reporting a problem.</a:t>
            </a:r>
          </a:p>
        </p:txBody>
      </p:sp>
    </p:spTree>
    <p:extLst>
      <p:ext uri="{BB962C8B-B14F-4D97-AF65-F5344CB8AC3E}">
        <p14:creationId xmlns:p14="http://schemas.microsoft.com/office/powerpoint/2010/main" val="1111248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B95F4F7-57D0-41DD-8A0B-30BD3E580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" y="-43429"/>
            <a:ext cx="12191999" cy="1734117"/>
            <a:chOff x="1" y="-43429"/>
            <a:chExt cx="12191999" cy="1734117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91A8BBC-C67E-484E-932B-7EB3D9B2436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" y="0"/>
              <a:ext cx="12191999" cy="1463040"/>
              <a:chOff x="-33528011" y="-1"/>
              <a:chExt cx="45720015" cy="6858001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9CEAF21-26ED-4BED-B49B-DFD3944E9B89}"/>
                  </a:ext>
                </a:extLst>
              </p:cNvPr>
              <p:cNvSpPr/>
              <p:nvPr/>
            </p:nvSpPr>
            <p:spPr>
              <a:xfrm>
                <a:off x="-33528011" y="-1"/>
                <a:ext cx="45720015" cy="685799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3008130-3F58-4D39-8BB0-B4C496829F5D}"/>
                  </a:ext>
                </a:extLst>
              </p:cNvPr>
              <p:cNvSpPr/>
              <p:nvPr/>
            </p:nvSpPr>
            <p:spPr>
              <a:xfrm>
                <a:off x="7605486" y="0"/>
                <a:ext cx="4586514" cy="685800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0"/>
                      <a:alpha val="70000"/>
                    </a:schemeClr>
                  </a:gs>
                  <a:gs pos="53000">
                    <a:schemeClr val="accent1"/>
                  </a:gs>
                  <a:gs pos="83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D4A65657-FF5C-45C0-843B-753CB9FBECC0}"/>
                  </a:ext>
                </a:extLst>
              </p:cNvPr>
              <p:cNvSpPr/>
              <p:nvPr/>
            </p:nvSpPr>
            <p:spPr>
              <a:xfrm>
                <a:off x="7605486" y="-1"/>
                <a:ext cx="4194628" cy="6857999"/>
              </a:xfrm>
              <a:prstGeom prst="rect">
                <a:avLst/>
              </a:prstGeom>
              <a:gradFill>
                <a:gsLst>
                  <a:gs pos="0">
                    <a:schemeClr val="tx2"/>
                  </a:gs>
                  <a:gs pos="92000">
                    <a:schemeClr val="tx2">
                      <a:lumMod val="75000"/>
                      <a:lumOff val="25000"/>
                    </a:schemeClr>
                  </a:gs>
                  <a:gs pos="18000">
                    <a:schemeClr val="tx2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43A6F110-4F76-411C-915B-7554FCF674E3}"/>
                  </a:ext>
                </a:extLst>
              </p:cNvPr>
              <p:cNvSpPr/>
              <p:nvPr/>
            </p:nvSpPr>
            <p:spPr>
              <a:xfrm>
                <a:off x="7605486" y="6037943"/>
                <a:ext cx="4586514" cy="820056"/>
              </a:xfrm>
              <a:prstGeom prst="rect">
                <a:avLst/>
              </a:prstGeom>
              <a:solidFill>
                <a:schemeClr val="tx2">
                  <a:lumMod val="90000"/>
                  <a:lumOff val="10000"/>
                  <a:alpha val="60351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2" name="Harassment and Prevention Icon">
              <a:extLst>
                <a:ext uri="{FF2B5EF4-FFF2-40B4-BE49-F238E27FC236}">
                  <a16:creationId xmlns:a16="http://schemas.microsoft.com/office/drawing/2014/main" id="{30724001-BF41-42C2-A529-DB0B8823E07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405"/>
            <a:stretch/>
          </p:blipFill>
          <p:spPr>
            <a:xfrm>
              <a:off x="10888132" y="-43429"/>
              <a:ext cx="1280160" cy="1734117"/>
            </a:xfrm>
            <a:prstGeom prst="rect">
              <a:avLst/>
            </a:prstGeom>
          </p:spPr>
        </p:pic>
      </p:grpSp>
      <p:sp>
        <p:nvSpPr>
          <p:cNvPr id="2" name="Secondary Prevention Strategies">
            <a:extLst>
              <a:ext uri="{FF2B5EF4-FFF2-40B4-BE49-F238E27FC236}">
                <a16:creationId xmlns:a16="http://schemas.microsoft.com/office/drawing/2014/main" id="{C6391162-7846-A2F2-4219-42B922ACF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7476"/>
            <a:ext cx="8217568" cy="1325563"/>
          </a:xfrm>
        </p:spPr>
        <p:txBody>
          <a:bodyPr anchor="b">
            <a:normAutofit fontScale="90000"/>
          </a:bodyPr>
          <a:lstStyle/>
          <a:p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Prevention Strategies</a:t>
            </a:r>
          </a:p>
        </p:txBody>
      </p:sp>
      <p:sp>
        <p:nvSpPr>
          <p:cNvPr id="11" name="Responsive Investigation Systems">
            <a:extLst>
              <a:ext uri="{FF2B5EF4-FFF2-40B4-BE49-F238E27FC236}">
                <a16:creationId xmlns:a16="http://schemas.microsoft.com/office/drawing/2014/main" id="{7DF0F6EF-0BBA-491E-8698-CE3DE4D45E29}"/>
              </a:ext>
            </a:extLst>
          </p:cNvPr>
          <p:cNvSpPr txBox="1"/>
          <p:nvPr/>
        </p:nvSpPr>
        <p:spPr>
          <a:xfrm>
            <a:off x="649705" y="1928588"/>
            <a:ext cx="104492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Responsive Investigation Systems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Create a robust and consistent system for investigating reports of hazing that is prompt and efficient. Reports should clearly distinguish hazing from other forms of harassment</a:t>
            </a:r>
          </a:p>
        </p:txBody>
      </p:sp>
      <p:sp>
        <p:nvSpPr>
          <p:cNvPr id="19" name="Support Systems for Targets">
            <a:extLst>
              <a:ext uri="{FF2B5EF4-FFF2-40B4-BE49-F238E27FC236}">
                <a16:creationId xmlns:a16="http://schemas.microsoft.com/office/drawing/2014/main" id="{47E08F43-AF8B-4E8B-944A-EE10BE6B2248}"/>
              </a:ext>
            </a:extLst>
          </p:cNvPr>
          <p:cNvSpPr txBox="1"/>
          <p:nvPr/>
        </p:nvSpPr>
        <p:spPr>
          <a:xfrm>
            <a:off x="649707" y="3614636"/>
            <a:ext cx="104492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Support Systems for Targets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Provide strong support systems for targets of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hazing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that include dynamic options for support, such as military and community sponsored options.</a:t>
            </a:r>
          </a:p>
        </p:txBody>
      </p:sp>
      <p:sp>
        <p:nvSpPr>
          <p:cNvPr id="20" name="Accountability Measures">
            <a:extLst>
              <a:ext uri="{FF2B5EF4-FFF2-40B4-BE49-F238E27FC236}">
                <a16:creationId xmlns:a16="http://schemas.microsoft.com/office/drawing/2014/main" id="{F102F7FA-CA74-40F0-8C84-BF1AB90B98EE}"/>
              </a:ext>
            </a:extLst>
          </p:cNvPr>
          <p:cNvSpPr txBox="1"/>
          <p:nvPr/>
        </p:nvSpPr>
        <p:spPr>
          <a:xfrm>
            <a:off x="649707" y="4931352"/>
            <a:ext cx="104492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Accountability Measures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Ensure all steps to hold offenders accountable are enforced fairly and consistently.</a:t>
            </a:r>
          </a:p>
        </p:txBody>
      </p:sp>
    </p:spTree>
    <p:extLst>
      <p:ext uri="{BB962C8B-B14F-4D97-AF65-F5344CB8AC3E}">
        <p14:creationId xmlns:p14="http://schemas.microsoft.com/office/powerpoint/2010/main" val="3770527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E68641FF-8652-4693-A884-00DC87AEC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" y="-43429"/>
            <a:ext cx="12191999" cy="1734117"/>
            <a:chOff x="1" y="-43429"/>
            <a:chExt cx="12191999" cy="1734117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F225731-495C-4839-87C3-6B181B73767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" y="0"/>
              <a:ext cx="12191999" cy="1463040"/>
              <a:chOff x="-33528011" y="-1"/>
              <a:chExt cx="45720015" cy="6858001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B2A4465-400D-4B50-B94F-700CBDE11045}"/>
                  </a:ext>
                </a:extLst>
              </p:cNvPr>
              <p:cNvSpPr/>
              <p:nvPr/>
            </p:nvSpPr>
            <p:spPr>
              <a:xfrm>
                <a:off x="-33528011" y="-1"/>
                <a:ext cx="45720015" cy="685799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C0E1026-77D2-4E66-9604-88A4726C494A}"/>
                  </a:ext>
                </a:extLst>
              </p:cNvPr>
              <p:cNvSpPr/>
              <p:nvPr/>
            </p:nvSpPr>
            <p:spPr>
              <a:xfrm>
                <a:off x="7605486" y="0"/>
                <a:ext cx="4586514" cy="685800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0"/>
                      <a:alpha val="70000"/>
                    </a:schemeClr>
                  </a:gs>
                  <a:gs pos="53000">
                    <a:schemeClr val="accent1"/>
                  </a:gs>
                  <a:gs pos="83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20CE7BE-C2E5-4A75-AFBA-524BC8032225}"/>
                  </a:ext>
                </a:extLst>
              </p:cNvPr>
              <p:cNvSpPr/>
              <p:nvPr/>
            </p:nvSpPr>
            <p:spPr>
              <a:xfrm>
                <a:off x="7605486" y="-1"/>
                <a:ext cx="4194628" cy="6857999"/>
              </a:xfrm>
              <a:prstGeom prst="rect">
                <a:avLst/>
              </a:prstGeom>
              <a:gradFill>
                <a:gsLst>
                  <a:gs pos="0">
                    <a:schemeClr val="tx2"/>
                  </a:gs>
                  <a:gs pos="92000">
                    <a:schemeClr val="tx2">
                      <a:lumMod val="75000"/>
                      <a:lumOff val="25000"/>
                    </a:schemeClr>
                  </a:gs>
                  <a:gs pos="18000">
                    <a:schemeClr val="tx2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2ED14E12-D4A5-4E7C-8E0D-460296F8EF39}"/>
                  </a:ext>
                </a:extLst>
              </p:cNvPr>
              <p:cNvSpPr/>
              <p:nvPr/>
            </p:nvSpPr>
            <p:spPr>
              <a:xfrm>
                <a:off x="7605486" y="6037943"/>
                <a:ext cx="4586514" cy="820056"/>
              </a:xfrm>
              <a:prstGeom prst="rect">
                <a:avLst/>
              </a:prstGeom>
              <a:solidFill>
                <a:schemeClr val="tx2">
                  <a:lumMod val="90000"/>
                  <a:lumOff val="10000"/>
                  <a:alpha val="60351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2" name="Harassment and Prevention Icon">
              <a:extLst>
                <a:ext uri="{FF2B5EF4-FFF2-40B4-BE49-F238E27FC236}">
                  <a16:creationId xmlns:a16="http://schemas.microsoft.com/office/drawing/2014/main" id="{CF44BD12-17D2-428C-B3BF-E34C023139D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405"/>
            <a:stretch/>
          </p:blipFill>
          <p:spPr>
            <a:xfrm>
              <a:off x="10888132" y="-43429"/>
              <a:ext cx="1280160" cy="1734117"/>
            </a:xfrm>
            <a:prstGeom prst="rect">
              <a:avLst/>
            </a:prstGeom>
          </p:spPr>
        </p:pic>
      </p:grpSp>
      <p:sp>
        <p:nvSpPr>
          <p:cNvPr id="2" name="Tertiary Prevention Strategies">
            <a:extLst>
              <a:ext uri="{FF2B5EF4-FFF2-40B4-BE49-F238E27FC236}">
                <a16:creationId xmlns:a16="http://schemas.microsoft.com/office/drawing/2014/main" id="{C6391162-7846-A2F2-4219-42B922ACF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7476"/>
            <a:ext cx="8217568" cy="1325563"/>
          </a:xfrm>
        </p:spPr>
        <p:txBody>
          <a:bodyPr anchor="b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Tertiary Prevention Strategies</a:t>
            </a:r>
          </a:p>
        </p:txBody>
      </p:sp>
      <p:sp>
        <p:nvSpPr>
          <p:cNvPr id="11" name="Policy Development and Evaluation">
            <a:extLst>
              <a:ext uri="{FF2B5EF4-FFF2-40B4-BE49-F238E27FC236}">
                <a16:creationId xmlns:a16="http://schemas.microsoft.com/office/drawing/2014/main" id="{1B48072F-EEC2-439A-892C-FD34EE81ADDC}"/>
              </a:ext>
            </a:extLst>
          </p:cNvPr>
          <p:cNvSpPr txBox="1"/>
          <p:nvPr/>
        </p:nvSpPr>
        <p:spPr>
          <a:xfrm>
            <a:off x="637674" y="1878832"/>
            <a:ext cx="1046126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Policy Development and Evaluation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Evaluate how current policies meet the needs of the work environment, as evolutions in working style, procedures, and available resources can sometimes leave policies obsolete or inadequately applicable.</a:t>
            </a:r>
          </a:p>
        </p:txBody>
      </p:sp>
      <p:sp>
        <p:nvSpPr>
          <p:cNvPr id="19" name="Data Collection and Analysis">
            <a:extLst>
              <a:ext uri="{FF2B5EF4-FFF2-40B4-BE49-F238E27FC236}">
                <a16:creationId xmlns:a16="http://schemas.microsoft.com/office/drawing/2014/main" id="{44A6C444-F313-46FD-961C-CAB1548262DE}"/>
              </a:ext>
            </a:extLst>
          </p:cNvPr>
          <p:cNvSpPr txBox="1"/>
          <p:nvPr/>
        </p:nvSpPr>
        <p:spPr>
          <a:xfrm>
            <a:off x="637674" y="3531226"/>
            <a:ext cx="1046126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 Collection and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Implement and maintain a centralized process for tracking reports of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hazing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for periodic analysis. Hazing that is apart from and includes other forms of harassment should be reviewed.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romote Positive Behavior Standards">
            <a:extLst>
              <a:ext uri="{FF2B5EF4-FFF2-40B4-BE49-F238E27FC236}">
                <a16:creationId xmlns:a16="http://schemas.microsoft.com/office/drawing/2014/main" id="{3E033269-87FF-4316-920F-7FAF95C067EB}"/>
              </a:ext>
            </a:extLst>
          </p:cNvPr>
          <p:cNvSpPr txBox="1"/>
          <p:nvPr/>
        </p:nvSpPr>
        <p:spPr>
          <a:xfrm>
            <a:off x="637674" y="5183620"/>
            <a:ext cx="1046126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Promote Positive Behavior Standards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Supervisors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should prioritize time to plan group activities where participants engage with a unified goal in a positive way.</a:t>
            </a:r>
          </a:p>
        </p:txBody>
      </p:sp>
    </p:spTree>
    <p:extLst>
      <p:ext uri="{BB962C8B-B14F-4D97-AF65-F5344CB8AC3E}">
        <p14:creationId xmlns:p14="http://schemas.microsoft.com/office/powerpoint/2010/main" val="1343309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7449A2C-307B-4652-B84E-8D9E534DB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970" y="0"/>
            <a:ext cx="12180030" cy="2045368"/>
            <a:chOff x="11970" y="0"/>
            <a:chExt cx="12180030" cy="204536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7C343A0-B199-45AE-BF8C-F1083136FD9B}"/>
                </a:ext>
              </a:extLst>
            </p:cNvPr>
            <p:cNvSpPr/>
            <p:nvPr/>
          </p:nvSpPr>
          <p:spPr>
            <a:xfrm>
              <a:off x="11970" y="0"/>
              <a:ext cx="12180030" cy="2045368"/>
            </a:xfrm>
            <a:prstGeom prst="rect">
              <a:avLst/>
            </a:prstGeom>
            <a:gradFill flip="none" rotWithShape="1">
              <a:gsLst>
                <a:gs pos="14000">
                  <a:schemeClr val="tx2"/>
                </a:gs>
                <a:gs pos="67000">
                  <a:schemeClr val="tx2">
                    <a:lumMod val="75000"/>
                    <a:lumOff val="25000"/>
                  </a:schemeClr>
                </a:gs>
                <a:gs pos="68000">
                  <a:schemeClr val="tx2">
                    <a:lumMod val="75000"/>
                    <a:lumOff val="25000"/>
                  </a:schemeClr>
                </a:gs>
                <a:gs pos="100000">
                  <a:schemeClr val="tx2">
                    <a:lumMod val="50000"/>
                    <a:lumOff val="5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AEDD8B1-3E97-41F5-A256-D89EB600FBC5}"/>
                </a:ext>
              </a:extLst>
            </p:cNvPr>
            <p:cNvSpPr/>
            <p:nvPr/>
          </p:nvSpPr>
          <p:spPr>
            <a:xfrm>
              <a:off x="7471610" y="0"/>
              <a:ext cx="4708419" cy="2033337"/>
            </a:xfrm>
            <a:prstGeom prst="rect">
              <a:avLst/>
            </a:prstGeom>
            <a:solidFill>
              <a:schemeClr val="tx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Summary">
            <a:extLst>
              <a:ext uri="{FF2B5EF4-FFF2-40B4-BE49-F238E27FC236}">
                <a16:creationId xmlns:a16="http://schemas.microsoft.com/office/drawing/2014/main" id="{7C708C10-1ECB-37DB-A5A1-1498D5A83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0" y="593585"/>
            <a:ext cx="9718111" cy="1576446"/>
          </a:xfrm>
        </p:spPr>
        <p:txBody>
          <a:bodyPr anchor="b"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</p:txBody>
      </p:sp>
      <p:pic>
        <p:nvPicPr>
          <p:cNvPr id="5" name="Harassment and Prevention Icon" descr="Harassment and Prevention Icon">
            <a:extLst>
              <a:ext uri="{FF2B5EF4-FFF2-40B4-BE49-F238E27FC236}">
                <a16:creationId xmlns:a16="http://schemas.microsoft.com/office/drawing/2014/main" id="{01BC4C12-0D1E-B8DF-DA0D-D06F6E8409E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405"/>
          <a:stretch/>
        </p:blipFill>
        <p:spPr>
          <a:xfrm>
            <a:off x="9153672" y="149609"/>
            <a:ext cx="1280160" cy="1734117"/>
          </a:xfrm>
          <a:prstGeom prst="rect">
            <a:avLst/>
          </a:prstGeom>
        </p:spPr>
      </p:pic>
      <p:sp>
        <p:nvSpPr>
          <p:cNvPr id="10" name="Objectives bullets">
            <a:extLst>
              <a:ext uri="{FF2B5EF4-FFF2-40B4-BE49-F238E27FC236}">
                <a16:creationId xmlns:a16="http://schemas.microsoft.com/office/drawing/2014/main" id="{00B3E4E0-AE8C-4109-8086-EDB8986E0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4977"/>
            <a:ext cx="10515600" cy="4351338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Defined hazing.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Distinguished the difference between hazing and other forms of harassment.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Explored and gain an understanding of the impacts of hazing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Reviewed preventative strategies and reporting procedures</a:t>
            </a:r>
          </a:p>
        </p:txBody>
      </p:sp>
      <p:pic>
        <p:nvPicPr>
          <p:cNvPr id="4" name="EEO Icon" descr="EEO icon">
            <a:extLst>
              <a:ext uri="{FF2B5EF4-FFF2-40B4-BE49-F238E27FC236}">
                <a16:creationId xmlns:a16="http://schemas.microsoft.com/office/drawing/2014/main" id="{906F79C5-A666-2822-EC1C-C53385245C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766" y="285147"/>
            <a:ext cx="1576067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70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bjectives">
            <a:extLst>
              <a:ext uri="{FF2B5EF4-FFF2-40B4-BE49-F238E27FC236}">
                <a16:creationId xmlns:a16="http://schemas.microsoft.com/office/drawing/2014/main" id="{7C708C10-1ECB-37DB-A5A1-1498D5A83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0" y="593585"/>
            <a:ext cx="9718111" cy="1576446"/>
          </a:xfrm>
        </p:spPr>
        <p:txBody>
          <a:bodyPr anchor="b"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</p:txBody>
      </p:sp>
      <p:graphicFrame>
        <p:nvGraphicFramePr>
          <p:cNvPr id="4" name="Objective goals">
            <a:extLst>
              <a:ext uri="{FF2B5EF4-FFF2-40B4-BE49-F238E27FC236}">
                <a16:creationId xmlns:a16="http://schemas.microsoft.com/office/drawing/2014/main" id="{061B323E-6B90-CAC6-C378-404FE225AA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823471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Harassment and Prevention Icon" descr="Harassment and Prevention Icon">
            <a:extLst>
              <a:ext uri="{FF2B5EF4-FFF2-40B4-BE49-F238E27FC236}">
                <a16:creationId xmlns:a16="http://schemas.microsoft.com/office/drawing/2014/main" id="{01BC4C12-0D1E-B8DF-DA0D-D06F6E8409E8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405"/>
          <a:stretch/>
        </p:blipFill>
        <p:spPr>
          <a:xfrm>
            <a:off x="10710544" y="217956"/>
            <a:ext cx="1280160" cy="1734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633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hat is hazing">
            <a:extLst>
              <a:ext uri="{FF2B5EF4-FFF2-40B4-BE49-F238E27FC236}">
                <a16:creationId xmlns:a16="http://schemas.microsoft.com/office/drawing/2014/main" id="{C6391162-7846-A2F2-4219-42B922ACF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636657" cy="1325563"/>
          </a:xfrm>
        </p:spPr>
        <p:txBody>
          <a:bodyPr/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What Is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Hazing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efinition">
            <a:extLst>
              <a:ext uri="{FF2B5EF4-FFF2-40B4-BE49-F238E27FC236}">
                <a16:creationId xmlns:a16="http://schemas.microsoft.com/office/drawing/2014/main" id="{CEE269B5-B719-B32C-71AB-C5DDDD175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524" y="1690688"/>
            <a:ext cx="6636657" cy="4969192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3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“A form of harassment that involves conduct, without a proper governmental purpose but with a nexus to employment, intended to physically or psychologically injure or create a risk of physical or psychological injury to a person for the purpose of: initiation into, admission into, affiliation with, change in status or position within, or a condition for continued membership in any military or DoD organization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(</a:t>
            </a:r>
            <a:r>
              <a:rPr lang="en-US" sz="3400" kern="12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Office of the Under Secretary of Defense for Personnel and Readiness, 2020).</a:t>
            </a:r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149C093-6E4B-6696-EFB0-EB58EE55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605486" y="-1"/>
            <a:ext cx="4586514" cy="6858001"/>
            <a:chOff x="7605486" y="-1"/>
            <a:chExt cx="4586514" cy="685800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244D6D1-6EDA-A435-9ED0-F2E23F8D2E08}"/>
                </a:ext>
              </a:extLst>
            </p:cNvPr>
            <p:cNvSpPr/>
            <p:nvPr/>
          </p:nvSpPr>
          <p:spPr>
            <a:xfrm>
              <a:off x="7605486" y="-1"/>
              <a:ext cx="4194628" cy="685799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0"/>
                    <a:alpha val="50000"/>
                  </a:schemeClr>
                </a:gs>
                <a:gs pos="92000">
                  <a:schemeClr val="accent1"/>
                </a:gs>
                <a:gs pos="18000">
                  <a:schemeClr val="accent1">
                    <a:lumMod val="5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1816B64-1A7C-A9CC-2ED6-5024470B4FBB}"/>
                </a:ext>
              </a:extLst>
            </p:cNvPr>
            <p:cNvSpPr/>
            <p:nvPr/>
          </p:nvSpPr>
          <p:spPr>
            <a:xfrm>
              <a:off x="7605486" y="0"/>
              <a:ext cx="4586514" cy="68580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0"/>
                    <a:alpha val="70000"/>
                  </a:schemeClr>
                </a:gs>
                <a:gs pos="53000">
                  <a:schemeClr val="accent1"/>
                </a:gs>
                <a:gs pos="8300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" name="Harassment and Prevention Icon">
              <a:extLst>
                <a:ext uri="{FF2B5EF4-FFF2-40B4-BE49-F238E27FC236}">
                  <a16:creationId xmlns:a16="http://schemas.microsoft.com/office/drawing/2014/main" id="{AF1E2A9D-D921-82E9-658A-E2603017E2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405"/>
            <a:stretch/>
          </p:blipFill>
          <p:spPr>
            <a:xfrm>
              <a:off x="8093009" y="1027906"/>
              <a:ext cx="3611467" cy="4892119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0142F28-C666-D173-EF36-528806EA644E}"/>
                </a:ext>
              </a:extLst>
            </p:cNvPr>
            <p:cNvSpPr/>
            <p:nvPr/>
          </p:nvSpPr>
          <p:spPr>
            <a:xfrm>
              <a:off x="7605486" y="6037943"/>
              <a:ext cx="4586514" cy="820056"/>
            </a:xfrm>
            <a:prstGeom prst="rect">
              <a:avLst/>
            </a:prstGeom>
            <a:solidFill>
              <a:schemeClr val="tx2">
                <a:alpha val="60351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3DE0300-1052-D722-2FA0-DF84A63B6B7B}"/>
                </a:ext>
              </a:extLst>
            </p:cNvPr>
            <p:cNvSpPr/>
            <p:nvPr/>
          </p:nvSpPr>
          <p:spPr>
            <a:xfrm>
              <a:off x="7605486" y="0"/>
              <a:ext cx="4586514" cy="6857998"/>
            </a:xfrm>
            <a:prstGeom prst="rect">
              <a:avLst/>
            </a:prstGeom>
            <a:solidFill>
              <a:schemeClr val="tx2">
                <a:alpha val="55184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19975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133D2FD2-F086-4FE9-B67B-B036C752E1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" y="-43429"/>
            <a:ext cx="12191999" cy="1734117"/>
            <a:chOff x="1" y="-43429"/>
            <a:chExt cx="12191999" cy="1734117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FBF7CBF4-ECD8-45CE-B689-148874EA66D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" y="0"/>
              <a:ext cx="12191999" cy="1463040"/>
              <a:chOff x="-33528011" y="-1"/>
              <a:chExt cx="45720015" cy="6858001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692B4C8-A5A8-41AB-B9E1-0CD3103B1E2C}"/>
                  </a:ext>
                </a:extLst>
              </p:cNvPr>
              <p:cNvSpPr/>
              <p:nvPr/>
            </p:nvSpPr>
            <p:spPr>
              <a:xfrm>
                <a:off x="-33528011" y="-1"/>
                <a:ext cx="45720015" cy="685799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AEC97297-350D-4379-8F63-941C2946F447}"/>
                  </a:ext>
                </a:extLst>
              </p:cNvPr>
              <p:cNvSpPr/>
              <p:nvPr/>
            </p:nvSpPr>
            <p:spPr>
              <a:xfrm>
                <a:off x="7605486" y="0"/>
                <a:ext cx="4586514" cy="685800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0"/>
                      <a:alpha val="70000"/>
                    </a:schemeClr>
                  </a:gs>
                  <a:gs pos="53000">
                    <a:schemeClr val="accent1"/>
                  </a:gs>
                  <a:gs pos="83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6081D6D-E123-4A7F-B96D-79E463C0DE3B}"/>
                  </a:ext>
                </a:extLst>
              </p:cNvPr>
              <p:cNvSpPr/>
              <p:nvPr/>
            </p:nvSpPr>
            <p:spPr>
              <a:xfrm>
                <a:off x="7605486" y="-1"/>
                <a:ext cx="4194628" cy="6857999"/>
              </a:xfrm>
              <a:prstGeom prst="rect">
                <a:avLst/>
              </a:prstGeom>
              <a:gradFill>
                <a:gsLst>
                  <a:gs pos="0">
                    <a:schemeClr val="tx2"/>
                  </a:gs>
                  <a:gs pos="92000">
                    <a:schemeClr val="tx2">
                      <a:lumMod val="75000"/>
                      <a:lumOff val="25000"/>
                    </a:schemeClr>
                  </a:gs>
                  <a:gs pos="18000">
                    <a:schemeClr val="tx2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877A780-1956-4F03-9007-39BD6A048EFC}"/>
                  </a:ext>
                </a:extLst>
              </p:cNvPr>
              <p:cNvSpPr/>
              <p:nvPr/>
            </p:nvSpPr>
            <p:spPr>
              <a:xfrm>
                <a:off x="7605486" y="6037943"/>
                <a:ext cx="4586514" cy="820056"/>
              </a:xfrm>
              <a:prstGeom prst="rect">
                <a:avLst/>
              </a:prstGeom>
              <a:solidFill>
                <a:schemeClr val="tx2">
                  <a:lumMod val="90000"/>
                  <a:lumOff val="10000"/>
                  <a:alpha val="60351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9" name="Harassment and Prevention Icon">
              <a:extLst>
                <a:ext uri="{FF2B5EF4-FFF2-40B4-BE49-F238E27FC236}">
                  <a16:creationId xmlns:a16="http://schemas.microsoft.com/office/drawing/2014/main" id="{EE224C3B-931F-40C8-B042-602987AD02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405"/>
            <a:stretch/>
          </p:blipFill>
          <p:spPr>
            <a:xfrm>
              <a:off x="10888132" y="-43429"/>
              <a:ext cx="1280160" cy="1734117"/>
            </a:xfrm>
            <a:prstGeom prst="rect">
              <a:avLst/>
            </a:prstGeom>
          </p:spPr>
        </p:pic>
      </p:grpSp>
      <p:sp>
        <p:nvSpPr>
          <p:cNvPr id="2" name="Laws and Policies">
            <a:extLst>
              <a:ext uri="{FF2B5EF4-FFF2-40B4-BE49-F238E27FC236}">
                <a16:creationId xmlns:a16="http://schemas.microsoft.com/office/drawing/2014/main" id="{C6391162-7846-A2F2-4219-42B922ACF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3" y="365126"/>
            <a:ext cx="6636657" cy="1097914"/>
          </a:xfrm>
        </p:spPr>
        <p:txBody>
          <a:bodyPr anchor="b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Laws and Policies</a:t>
            </a:r>
          </a:p>
        </p:txBody>
      </p:sp>
      <p:graphicFrame>
        <p:nvGraphicFramePr>
          <p:cNvPr id="20" name="Policies">
            <a:extLst>
              <a:ext uri="{FF2B5EF4-FFF2-40B4-BE49-F238E27FC236}">
                <a16:creationId xmlns:a16="http://schemas.microsoft.com/office/drawing/2014/main" id="{95644C22-6E5B-4887-2BDB-7330952664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125316"/>
              </p:ext>
            </p:extLst>
          </p:nvPr>
        </p:nvGraphicFramePr>
        <p:xfrm>
          <a:off x="838200" y="1734117"/>
          <a:ext cx="10515600" cy="4936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04941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B984F30-4C4F-4598-ACC2-7D21E434F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" y="-43429"/>
            <a:ext cx="12191999" cy="1734117"/>
            <a:chOff x="1" y="-43429"/>
            <a:chExt cx="12191999" cy="1734117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4E21E427-7683-418B-BFEE-05E3F68FE7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" y="0"/>
              <a:ext cx="12191999" cy="1463040"/>
              <a:chOff x="-33528011" y="-1"/>
              <a:chExt cx="45720015" cy="6858001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8A0DBC43-066A-4BBE-AB32-74AA76DB4134}"/>
                  </a:ext>
                </a:extLst>
              </p:cNvPr>
              <p:cNvSpPr/>
              <p:nvPr/>
            </p:nvSpPr>
            <p:spPr>
              <a:xfrm>
                <a:off x="-33528011" y="-1"/>
                <a:ext cx="45720015" cy="685799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82AACEA8-DBCE-43E4-A198-7F3EF7DB7809}"/>
                  </a:ext>
                </a:extLst>
              </p:cNvPr>
              <p:cNvSpPr/>
              <p:nvPr/>
            </p:nvSpPr>
            <p:spPr>
              <a:xfrm>
                <a:off x="7605486" y="0"/>
                <a:ext cx="4586514" cy="685800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0"/>
                      <a:alpha val="70000"/>
                    </a:schemeClr>
                  </a:gs>
                  <a:gs pos="53000">
                    <a:schemeClr val="accent1"/>
                  </a:gs>
                  <a:gs pos="83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002B2549-F11B-46A4-83C5-C9BB5E5E87FD}"/>
                  </a:ext>
                </a:extLst>
              </p:cNvPr>
              <p:cNvSpPr/>
              <p:nvPr/>
            </p:nvSpPr>
            <p:spPr>
              <a:xfrm>
                <a:off x="7605486" y="-1"/>
                <a:ext cx="4194628" cy="6857999"/>
              </a:xfrm>
              <a:prstGeom prst="rect">
                <a:avLst/>
              </a:prstGeom>
              <a:gradFill>
                <a:gsLst>
                  <a:gs pos="0">
                    <a:schemeClr val="tx2"/>
                  </a:gs>
                  <a:gs pos="92000">
                    <a:schemeClr val="tx2">
                      <a:lumMod val="75000"/>
                      <a:lumOff val="25000"/>
                    </a:schemeClr>
                  </a:gs>
                  <a:gs pos="18000">
                    <a:schemeClr val="tx2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B517E46A-8618-438F-AB42-0759B442E8CB}"/>
                  </a:ext>
                </a:extLst>
              </p:cNvPr>
              <p:cNvSpPr/>
              <p:nvPr/>
            </p:nvSpPr>
            <p:spPr>
              <a:xfrm>
                <a:off x="7605486" y="6037943"/>
                <a:ext cx="4586514" cy="820056"/>
              </a:xfrm>
              <a:prstGeom prst="rect">
                <a:avLst/>
              </a:prstGeom>
              <a:solidFill>
                <a:schemeClr val="tx2">
                  <a:lumMod val="90000"/>
                  <a:lumOff val="10000"/>
                  <a:alpha val="60351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5" name="Harassment and Prevention Icon">
              <a:extLst>
                <a:ext uri="{FF2B5EF4-FFF2-40B4-BE49-F238E27FC236}">
                  <a16:creationId xmlns:a16="http://schemas.microsoft.com/office/drawing/2014/main" id="{6B7FF948-CB2C-4F5F-963E-45907F32E36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405"/>
            <a:stretch/>
          </p:blipFill>
          <p:spPr>
            <a:xfrm>
              <a:off x="10888132" y="-43429"/>
              <a:ext cx="1280160" cy="1734117"/>
            </a:xfrm>
            <a:prstGeom prst="rect">
              <a:avLst/>
            </a:prstGeom>
          </p:spPr>
        </p:pic>
      </p:grpSp>
      <p:sp>
        <p:nvSpPr>
          <p:cNvPr id="2" name="Other Important Terms">
            <a:extLst>
              <a:ext uri="{FF2B5EF4-FFF2-40B4-BE49-F238E27FC236}">
                <a16:creationId xmlns:a16="http://schemas.microsoft.com/office/drawing/2014/main" id="{7C708C10-1ECB-37DB-A5A1-1498D5A83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12" y="-427"/>
            <a:ext cx="8102991" cy="1463039"/>
          </a:xfrm>
        </p:spPr>
        <p:txBody>
          <a:bodyPr anchor="b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Important Terms</a:t>
            </a:r>
          </a:p>
        </p:txBody>
      </p:sp>
      <p:graphicFrame>
        <p:nvGraphicFramePr>
          <p:cNvPr id="4" name="Terms">
            <a:extLst>
              <a:ext uri="{FF2B5EF4-FFF2-40B4-BE49-F238E27FC236}">
                <a16:creationId xmlns:a16="http://schemas.microsoft.com/office/drawing/2014/main" id="{061B323E-6B90-CAC6-C378-404FE225AA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7173269"/>
              </p:ext>
            </p:extLst>
          </p:nvPr>
        </p:nvGraphicFramePr>
        <p:xfrm>
          <a:off x="-365760" y="1597482"/>
          <a:ext cx="12923520" cy="4694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Citation">
            <a:extLst>
              <a:ext uri="{FF2B5EF4-FFF2-40B4-BE49-F238E27FC236}">
                <a16:creationId xmlns:a16="http://schemas.microsoft.com/office/drawing/2014/main" id="{9DA6E8DD-B21A-49C8-8955-07E51519DF99}"/>
              </a:ext>
            </a:extLst>
          </p:cNvPr>
          <p:cNvSpPr txBox="1"/>
          <p:nvPr/>
        </p:nvSpPr>
        <p:spPr>
          <a:xfrm>
            <a:off x="-2" y="6458187"/>
            <a:ext cx="104688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(DoDI 1020.04; </a:t>
            </a:r>
            <a:r>
              <a:rPr lang="en-US" sz="1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Office of the Under Secretary of Defense for Personnel and Readiness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2020)</a:t>
            </a:r>
          </a:p>
        </p:txBody>
      </p:sp>
    </p:spTree>
    <p:extLst>
      <p:ext uri="{BB962C8B-B14F-4D97-AF65-F5344CB8AC3E}">
        <p14:creationId xmlns:p14="http://schemas.microsoft.com/office/powerpoint/2010/main" val="1916604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2060FA1D-6E41-431E-9F73-7BE272ED0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" y="-43429"/>
            <a:ext cx="12191999" cy="1734117"/>
            <a:chOff x="1" y="-43429"/>
            <a:chExt cx="12191999" cy="1734117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C7C160B-CBFD-4C0F-AFBF-D3A3826C7CB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" y="0"/>
              <a:ext cx="12191999" cy="1463040"/>
              <a:chOff x="-33528011" y="-1"/>
              <a:chExt cx="45720015" cy="6858001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93E5593-CC8E-428D-84C3-6E0B598CCC34}"/>
                  </a:ext>
                </a:extLst>
              </p:cNvPr>
              <p:cNvSpPr/>
              <p:nvPr/>
            </p:nvSpPr>
            <p:spPr>
              <a:xfrm>
                <a:off x="-33528011" y="-1"/>
                <a:ext cx="45720015" cy="685799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0116B70-FFA4-420F-8F67-E37A88FF7AE6}"/>
                  </a:ext>
                </a:extLst>
              </p:cNvPr>
              <p:cNvSpPr/>
              <p:nvPr/>
            </p:nvSpPr>
            <p:spPr>
              <a:xfrm>
                <a:off x="7605486" y="0"/>
                <a:ext cx="4586514" cy="685800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0"/>
                      <a:alpha val="70000"/>
                    </a:schemeClr>
                  </a:gs>
                  <a:gs pos="53000">
                    <a:schemeClr val="accent1"/>
                  </a:gs>
                  <a:gs pos="83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2B0ACB1-9015-42D2-8841-76DD3DC71F1C}"/>
                  </a:ext>
                </a:extLst>
              </p:cNvPr>
              <p:cNvSpPr/>
              <p:nvPr/>
            </p:nvSpPr>
            <p:spPr>
              <a:xfrm>
                <a:off x="7605486" y="-1"/>
                <a:ext cx="4194628" cy="6857999"/>
              </a:xfrm>
              <a:prstGeom prst="rect">
                <a:avLst/>
              </a:prstGeom>
              <a:gradFill>
                <a:gsLst>
                  <a:gs pos="0">
                    <a:schemeClr val="tx2"/>
                  </a:gs>
                  <a:gs pos="92000">
                    <a:schemeClr val="tx2">
                      <a:lumMod val="75000"/>
                      <a:lumOff val="25000"/>
                    </a:schemeClr>
                  </a:gs>
                  <a:gs pos="18000">
                    <a:schemeClr val="tx2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BE5D188-69E5-4D22-933A-53F30A4C0778}"/>
                  </a:ext>
                </a:extLst>
              </p:cNvPr>
              <p:cNvSpPr/>
              <p:nvPr/>
            </p:nvSpPr>
            <p:spPr>
              <a:xfrm>
                <a:off x="7605486" y="6037943"/>
                <a:ext cx="4586514" cy="820056"/>
              </a:xfrm>
              <a:prstGeom prst="rect">
                <a:avLst/>
              </a:prstGeom>
              <a:solidFill>
                <a:schemeClr val="tx2">
                  <a:lumMod val="90000"/>
                  <a:lumOff val="10000"/>
                  <a:alpha val="60351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7" name="Harassment and Prevention Icon">
              <a:extLst>
                <a:ext uri="{FF2B5EF4-FFF2-40B4-BE49-F238E27FC236}">
                  <a16:creationId xmlns:a16="http://schemas.microsoft.com/office/drawing/2014/main" id="{C67D0D16-1486-DD48-4A0E-FB411B6AAE1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405"/>
            <a:stretch/>
          </p:blipFill>
          <p:spPr>
            <a:xfrm>
              <a:off x="10888132" y="-43429"/>
              <a:ext cx="1280160" cy="1734117"/>
            </a:xfrm>
            <a:prstGeom prst="rect">
              <a:avLst/>
            </a:prstGeom>
          </p:spPr>
        </p:pic>
      </p:grpSp>
      <p:sp>
        <p:nvSpPr>
          <p:cNvPr id="2" name="Hazing versus Other Harassment">
            <a:extLst>
              <a:ext uri="{FF2B5EF4-FFF2-40B4-BE49-F238E27FC236}">
                <a16:creationId xmlns:a16="http://schemas.microsoft.com/office/drawing/2014/main" id="{1EAF2101-41A3-3A14-9197-CD0AA39A9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4" y="147174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Hazing Versus Other Harassment. What’s the Difference?</a:t>
            </a:r>
          </a:p>
        </p:txBody>
      </p:sp>
      <p:sp>
        <p:nvSpPr>
          <p:cNvPr id="3" name="Hazing">
            <a:extLst>
              <a:ext uri="{FF2B5EF4-FFF2-40B4-BE49-F238E27FC236}">
                <a16:creationId xmlns:a16="http://schemas.microsoft.com/office/drawing/2014/main" id="{15622A3F-EA37-5D5D-94F8-FFF987C97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tx2"/>
          </a:solidFill>
        </p:spPr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Hazing</a:t>
            </a:r>
          </a:p>
        </p:txBody>
      </p:sp>
      <p:sp>
        <p:nvSpPr>
          <p:cNvPr id="18" name="Hazing bullets">
            <a:extLst>
              <a:ext uri="{FF2B5EF4-FFF2-40B4-BE49-F238E27FC236}">
                <a16:creationId xmlns:a16="http://schemas.microsoft.com/office/drawing/2014/main" id="{E97680E6-50D7-2914-9AB3-0EA641A609E2}"/>
              </a:ext>
            </a:extLst>
          </p:cNvPr>
          <p:cNvSpPr txBox="1"/>
          <p:nvPr/>
        </p:nvSpPr>
        <p:spPr>
          <a:xfrm>
            <a:off x="900987" y="2655819"/>
            <a:ext cx="325427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Goal or purpose: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Establish a place in the hierarchy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Pay a “price” for group membership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Share in a tradition (“right of passage”)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Occurs for a finite amount of time or until an established goal is reached</a:t>
            </a:r>
          </a:p>
        </p:txBody>
      </p:sp>
      <p:sp>
        <p:nvSpPr>
          <p:cNvPr id="5" name="Other Harassment">
            <a:extLst>
              <a:ext uri="{FF2B5EF4-FFF2-40B4-BE49-F238E27FC236}">
                <a16:creationId xmlns:a16="http://schemas.microsoft.com/office/drawing/2014/main" id="{68E7A8AC-B0D5-4DC8-69D2-42AB4BE2D5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tx2"/>
          </a:solidFill>
        </p:spPr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Harassment</a:t>
            </a:r>
          </a:p>
        </p:txBody>
      </p:sp>
      <p:sp>
        <p:nvSpPr>
          <p:cNvPr id="10" name="Other Harass. bullets">
            <a:extLst>
              <a:ext uri="{FF2B5EF4-FFF2-40B4-BE49-F238E27FC236}">
                <a16:creationId xmlns:a16="http://schemas.microsoft.com/office/drawing/2014/main" id="{8AC4F337-2954-2858-1772-77781F59E60C}"/>
              </a:ext>
            </a:extLst>
          </p:cNvPr>
          <p:cNvSpPr txBox="1"/>
          <p:nvPr/>
        </p:nvSpPr>
        <p:spPr>
          <a:xfrm>
            <a:off x="8039916" y="2655819"/>
            <a:ext cx="33122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Goal or purpose: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Single out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Degrade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Exclude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Isolate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Cause physical or psychological harm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Occurs for an indefinite amount of time</a:t>
            </a:r>
          </a:p>
        </p:txBody>
      </p:sp>
      <p:sp>
        <p:nvSpPr>
          <p:cNvPr id="9" name="Compare">
            <a:extLst>
              <a:ext uri="{FF2B5EF4-FFF2-40B4-BE49-F238E27FC236}">
                <a16:creationId xmlns:a16="http://schemas.microsoft.com/office/drawing/2014/main" id="{02204B70-4A79-C685-11EE-3BF5D0C2642E}"/>
              </a:ext>
            </a:extLst>
          </p:cNvPr>
          <p:cNvSpPr txBox="1"/>
          <p:nvPr/>
        </p:nvSpPr>
        <p:spPr>
          <a:xfrm>
            <a:off x="4384381" y="2655819"/>
            <a:ext cx="342430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Consists of behaviors such as: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Derogatory language or name-calling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Demeaning or degrading acts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Forced intake of substances or foods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Sexual acts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Abusive pranks or tricks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Exclusion from groups or opportunities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Acts of physical harm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Box left">
            <a:extLst>
              <a:ext uri="{FF2B5EF4-FFF2-40B4-BE49-F238E27FC236}">
                <a16:creationId xmlns:a16="http://schemas.microsoft.com/office/drawing/2014/main" id="{D02388B9-E396-6839-13E2-8D2189F05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7089187" cy="3684588"/>
          </a:xfrm>
          <a:solidFill>
            <a:schemeClr val="tx2">
              <a:alpha val="10000"/>
            </a:schemeClr>
          </a:solidFill>
          <a:ln w="127000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6" name="Box right">
            <a:extLst>
              <a:ext uri="{FF2B5EF4-FFF2-40B4-BE49-F238E27FC236}">
                <a16:creationId xmlns:a16="http://schemas.microsoft.com/office/drawing/2014/main" id="{5EF1D882-73A1-366F-DF50-C6F50CF200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266201" y="2505075"/>
            <a:ext cx="7089187" cy="3684588"/>
          </a:xfrm>
          <a:solidFill>
            <a:schemeClr val="tx2">
              <a:alpha val="10000"/>
            </a:schemeClr>
          </a:solidFill>
          <a:ln w="127000">
            <a:noFill/>
          </a:ln>
        </p:spPr>
        <p:txBody>
          <a:bodyPr/>
          <a:lstStyle/>
          <a:p>
            <a:pPr marL="0" indent="0" algn="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Citation">
            <a:extLst>
              <a:ext uri="{FF2B5EF4-FFF2-40B4-BE49-F238E27FC236}">
                <a16:creationId xmlns:a16="http://schemas.microsoft.com/office/drawing/2014/main" id="{8249E6FF-3651-4C9A-A2B5-D6FCC8E427D2}"/>
              </a:ext>
            </a:extLst>
          </p:cNvPr>
          <p:cNvSpPr txBox="1"/>
          <p:nvPr/>
        </p:nvSpPr>
        <p:spPr>
          <a:xfrm>
            <a:off x="1065396" y="6341494"/>
            <a:ext cx="100612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(DoDD 1020.04; </a:t>
            </a:r>
            <a:r>
              <a:rPr lang="en-US" sz="1800" kern="12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Office of the Under Secretary of Defense for Personnel and Readiness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2020)</a:t>
            </a:r>
          </a:p>
        </p:txBody>
      </p:sp>
    </p:spTree>
    <p:extLst>
      <p:ext uri="{BB962C8B-B14F-4D97-AF65-F5344CB8AC3E}">
        <p14:creationId xmlns:p14="http://schemas.microsoft.com/office/powerpoint/2010/main" val="1377805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ox left">
            <a:extLst>
              <a:ext uri="{FF2B5EF4-FFF2-40B4-BE49-F238E27FC236}">
                <a16:creationId xmlns:a16="http://schemas.microsoft.com/office/drawing/2014/main" id="{B6252BAA-F1A8-2DEB-4178-10674AFDF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2306" y="2519363"/>
            <a:ext cx="5143947" cy="3684588"/>
          </a:xfrm>
          <a:solidFill>
            <a:schemeClr val="tx2">
              <a:alpha val="10000"/>
            </a:schemeClr>
          </a:solidFill>
          <a:ln w="127000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21" name="Box right">
            <a:extLst>
              <a:ext uri="{FF2B5EF4-FFF2-40B4-BE49-F238E27FC236}">
                <a16:creationId xmlns:a16="http://schemas.microsoft.com/office/drawing/2014/main" id="{64355400-2A27-E786-299A-2B6BB99057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55308" y="2519363"/>
            <a:ext cx="5183188" cy="3684588"/>
          </a:xfrm>
          <a:solidFill>
            <a:schemeClr val="tx2">
              <a:alpha val="10000"/>
            </a:schemeClr>
          </a:solidFill>
          <a:ln w="127000">
            <a:noFill/>
          </a:ln>
        </p:spPr>
        <p:txBody>
          <a:bodyPr/>
          <a:lstStyle/>
          <a:p>
            <a:pPr marL="0" indent="0" algn="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060FA1D-6E41-431E-9F73-7BE272ED0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" y="-43429"/>
            <a:ext cx="12191999" cy="1734117"/>
            <a:chOff x="1" y="-43429"/>
            <a:chExt cx="12191999" cy="1734117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C7C160B-CBFD-4C0F-AFBF-D3A3826C7CB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" y="0"/>
              <a:ext cx="12191999" cy="1463040"/>
              <a:chOff x="-33528011" y="-1"/>
              <a:chExt cx="45720015" cy="6858001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93E5593-CC8E-428D-84C3-6E0B598CCC34}"/>
                  </a:ext>
                </a:extLst>
              </p:cNvPr>
              <p:cNvSpPr/>
              <p:nvPr/>
            </p:nvSpPr>
            <p:spPr>
              <a:xfrm>
                <a:off x="-33528011" y="-1"/>
                <a:ext cx="45720015" cy="685799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0116B70-FFA4-420F-8F67-E37A88FF7AE6}"/>
                  </a:ext>
                </a:extLst>
              </p:cNvPr>
              <p:cNvSpPr/>
              <p:nvPr/>
            </p:nvSpPr>
            <p:spPr>
              <a:xfrm>
                <a:off x="7605486" y="0"/>
                <a:ext cx="4586514" cy="685800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0"/>
                      <a:alpha val="70000"/>
                    </a:schemeClr>
                  </a:gs>
                  <a:gs pos="53000">
                    <a:schemeClr val="accent1"/>
                  </a:gs>
                  <a:gs pos="83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2B0ACB1-9015-42D2-8841-76DD3DC71F1C}"/>
                  </a:ext>
                </a:extLst>
              </p:cNvPr>
              <p:cNvSpPr/>
              <p:nvPr/>
            </p:nvSpPr>
            <p:spPr>
              <a:xfrm>
                <a:off x="7605486" y="-1"/>
                <a:ext cx="4194628" cy="6857999"/>
              </a:xfrm>
              <a:prstGeom prst="rect">
                <a:avLst/>
              </a:prstGeom>
              <a:gradFill>
                <a:gsLst>
                  <a:gs pos="0">
                    <a:schemeClr val="tx2"/>
                  </a:gs>
                  <a:gs pos="92000">
                    <a:schemeClr val="tx2">
                      <a:lumMod val="75000"/>
                      <a:lumOff val="25000"/>
                    </a:schemeClr>
                  </a:gs>
                  <a:gs pos="18000">
                    <a:schemeClr val="tx2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BE5D188-69E5-4D22-933A-53F30A4C0778}"/>
                  </a:ext>
                </a:extLst>
              </p:cNvPr>
              <p:cNvSpPr/>
              <p:nvPr/>
            </p:nvSpPr>
            <p:spPr>
              <a:xfrm>
                <a:off x="7605486" y="6037943"/>
                <a:ext cx="4586514" cy="820056"/>
              </a:xfrm>
              <a:prstGeom prst="rect">
                <a:avLst/>
              </a:prstGeom>
              <a:solidFill>
                <a:schemeClr val="tx2">
                  <a:lumMod val="90000"/>
                  <a:lumOff val="10000"/>
                  <a:alpha val="60351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7" name="Harassment and Prevention Icon">
              <a:extLst>
                <a:ext uri="{FF2B5EF4-FFF2-40B4-BE49-F238E27FC236}">
                  <a16:creationId xmlns:a16="http://schemas.microsoft.com/office/drawing/2014/main" id="{C67D0D16-1486-DD48-4A0E-FB411B6AAE1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405"/>
            <a:stretch/>
          </p:blipFill>
          <p:spPr>
            <a:xfrm>
              <a:off x="10888132" y="-43429"/>
              <a:ext cx="1280160" cy="1734117"/>
            </a:xfrm>
            <a:prstGeom prst="rect">
              <a:avLst/>
            </a:prstGeom>
          </p:spPr>
        </p:pic>
      </p:grpSp>
      <p:sp>
        <p:nvSpPr>
          <p:cNvPr id="2" name="Specific Behaviors">
            <a:extLst>
              <a:ext uri="{FF2B5EF4-FFF2-40B4-BE49-F238E27FC236}">
                <a16:creationId xmlns:a16="http://schemas.microsoft.com/office/drawing/2014/main" id="{1EAF2101-41A3-3A14-9197-CD0AA39A9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4" y="147174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Hazing Versus Other Harassment. Specific Behaviors</a:t>
            </a:r>
          </a:p>
        </p:txBody>
      </p:sp>
      <p:sp>
        <p:nvSpPr>
          <p:cNvPr id="3" name="Hazing">
            <a:extLst>
              <a:ext uri="{FF2B5EF4-FFF2-40B4-BE49-F238E27FC236}">
                <a16:creationId xmlns:a16="http://schemas.microsoft.com/office/drawing/2014/main" id="{15622A3F-EA37-5D5D-94F8-FFF987C97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2306" y="1695451"/>
            <a:ext cx="5157787" cy="823912"/>
          </a:xfrm>
          <a:solidFill>
            <a:schemeClr val="tx2"/>
          </a:solidFill>
        </p:spPr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Hazing</a:t>
            </a:r>
          </a:p>
        </p:txBody>
      </p:sp>
      <p:sp>
        <p:nvSpPr>
          <p:cNvPr id="18" name="Hazing bullets">
            <a:extLst>
              <a:ext uri="{FF2B5EF4-FFF2-40B4-BE49-F238E27FC236}">
                <a16:creationId xmlns:a16="http://schemas.microsoft.com/office/drawing/2014/main" id="{E97680E6-50D7-2914-9AB3-0EA641A609E2}"/>
              </a:ext>
            </a:extLst>
          </p:cNvPr>
          <p:cNvSpPr txBox="1"/>
          <p:nvPr/>
        </p:nvSpPr>
        <p:spPr>
          <a:xfrm>
            <a:off x="553504" y="2670107"/>
            <a:ext cx="49511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Berating or belittling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Branding</a:t>
            </a:r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Shaving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Forced Intake of substances, food, or water</a:t>
            </a:r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Abusive Tricks</a:t>
            </a:r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Pinning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Bondage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Sleep Deprivation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Sexual acts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striking or hitting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Psychological abuse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Threats or manipulation</a:t>
            </a:r>
          </a:p>
        </p:txBody>
      </p:sp>
      <p:sp>
        <p:nvSpPr>
          <p:cNvPr id="5" name="Other Harass.">
            <a:extLst>
              <a:ext uri="{FF2B5EF4-FFF2-40B4-BE49-F238E27FC236}">
                <a16:creationId xmlns:a16="http://schemas.microsoft.com/office/drawing/2014/main" id="{68E7A8AC-B0D5-4DC8-69D2-42AB4BE2D5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55308" y="1695451"/>
            <a:ext cx="5183188" cy="823912"/>
          </a:xfrm>
          <a:solidFill>
            <a:schemeClr val="tx2"/>
          </a:solidFill>
        </p:spPr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Harassment</a:t>
            </a:r>
          </a:p>
        </p:txBody>
      </p:sp>
      <p:sp>
        <p:nvSpPr>
          <p:cNvPr id="10" name="Other harass. bullets">
            <a:extLst>
              <a:ext uri="{FF2B5EF4-FFF2-40B4-BE49-F238E27FC236}">
                <a16:creationId xmlns:a16="http://schemas.microsoft.com/office/drawing/2014/main" id="{8AC4F337-2954-2858-1772-77781F59E60C}"/>
              </a:ext>
            </a:extLst>
          </p:cNvPr>
          <p:cNvSpPr txBox="1"/>
          <p:nvPr/>
        </p:nvSpPr>
        <p:spPr>
          <a:xfrm>
            <a:off x="6592468" y="2670107"/>
            <a:ext cx="48615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Discrimination based on protected categories (e.g., race, gender, sexual orientation, national origin)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Unwanted sexual acts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Unwanted sexual advancements or attention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Retaliation or reprisal in response to a protected communication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Stalking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Bullying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Methods or behaviors to establish control over another individual; power-motivated</a:t>
            </a:r>
          </a:p>
        </p:txBody>
      </p:sp>
      <p:sp>
        <p:nvSpPr>
          <p:cNvPr id="23" name="Citation">
            <a:extLst>
              <a:ext uri="{FF2B5EF4-FFF2-40B4-BE49-F238E27FC236}">
                <a16:creationId xmlns:a16="http://schemas.microsoft.com/office/drawing/2014/main" id="{4316AD32-9AD1-BD81-08D6-09B028D28D18}"/>
              </a:ext>
            </a:extLst>
          </p:cNvPr>
          <p:cNvSpPr txBox="1"/>
          <p:nvPr/>
        </p:nvSpPr>
        <p:spPr>
          <a:xfrm>
            <a:off x="838200" y="6341494"/>
            <a:ext cx="10515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(DoDD 1020.03; </a:t>
            </a:r>
            <a:r>
              <a:rPr lang="en-US" sz="1800" kern="12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Office of the Under Secretary of Defense for Personnel and Readiness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2022)</a:t>
            </a:r>
          </a:p>
        </p:txBody>
      </p:sp>
    </p:spTree>
    <p:extLst>
      <p:ext uri="{BB962C8B-B14F-4D97-AF65-F5344CB8AC3E}">
        <p14:creationId xmlns:p14="http://schemas.microsoft.com/office/powerpoint/2010/main" val="1613358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ox left">
            <a:extLst>
              <a:ext uri="{FF2B5EF4-FFF2-40B4-BE49-F238E27FC236}">
                <a16:creationId xmlns:a16="http://schemas.microsoft.com/office/drawing/2014/main" id="{47E64504-05C4-56FD-AB6A-087C007FA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839788" y="2748915"/>
            <a:ext cx="7089187" cy="3684588"/>
          </a:xfrm>
          <a:prstGeom prst="rect">
            <a:avLst/>
          </a:prstGeom>
          <a:solidFill>
            <a:schemeClr val="tx2">
              <a:alpha val="10000"/>
            </a:schemeClr>
          </a:solidFill>
          <a:ln w="12700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/>
              <a:t> </a:t>
            </a:r>
            <a:endParaRPr lang="en-US" dirty="0"/>
          </a:p>
        </p:txBody>
      </p:sp>
      <p:sp>
        <p:nvSpPr>
          <p:cNvPr id="23" name="Box right">
            <a:extLst>
              <a:ext uri="{FF2B5EF4-FFF2-40B4-BE49-F238E27FC236}">
                <a16:creationId xmlns:a16="http://schemas.microsoft.com/office/drawing/2014/main" id="{5CF0CC70-13F1-BD82-F4D1-1FF0642F60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266201" y="2748915"/>
            <a:ext cx="7089187" cy="3684588"/>
          </a:xfrm>
          <a:solidFill>
            <a:schemeClr val="tx2">
              <a:alpha val="10000"/>
            </a:schemeClr>
          </a:solidFill>
          <a:ln w="127000">
            <a:noFill/>
          </a:ln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060FA1D-6E41-431E-9F73-7BE272ED0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" y="-43429"/>
            <a:ext cx="12191999" cy="1734117"/>
            <a:chOff x="1" y="-43429"/>
            <a:chExt cx="12191999" cy="1734117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C7C160B-CBFD-4C0F-AFBF-D3A3826C7CB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" y="0"/>
              <a:ext cx="12191999" cy="1463040"/>
              <a:chOff x="-33528011" y="-1"/>
              <a:chExt cx="45720015" cy="6858001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93E5593-CC8E-428D-84C3-6E0B598CCC34}"/>
                  </a:ext>
                </a:extLst>
              </p:cNvPr>
              <p:cNvSpPr/>
              <p:nvPr/>
            </p:nvSpPr>
            <p:spPr>
              <a:xfrm>
                <a:off x="-33528011" y="-1"/>
                <a:ext cx="45720015" cy="685799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0116B70-FFA4-420F-8F67-E37A88FF7AE6}"/>
                  </a:ext>
                </a:extLst>
              </p:cNvPr>
              <p:cNvSpPr/>
              <p:nvPr/>
            </p:nvSpPr>
            <p:spPr>
              <a:xfrm>
                <a:off x="7605486" y="0"/>
                <a:ext cx="4586514" cy="685800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0"/>
                      <a:alpha val="70000"/>
                    </a:schemeClr>
                  </a:gs>
                  <a:gs pos="53000">
                    <a:schemeClr val="accent1"/>
                  </a:gs>
                  <a:gs pos="83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2B0ACB1-9015-42D2-8841-76DD3DC71F1C}"/>
                  </a:ext>
                </a:extLst>
              </p:cNvPr>
              <p:cNvSpPr/>
              <p:nvPr/>
            </p:nvSpPr>
            <p:spPr>
              <a:xfrm>
                <a:off x="7605486" y="-1"/>
                <a:ext cx="4194628" cy="6857999"/>
              </a:xfrm>
              <a:prstGeom prst="rect">
                <a:avLst/>
              </a:prstGeom>
              <a:gradFill>
                <a:gsLst>
                  <a:gs pos="0">
                    <a:schemeClr val="tx2"/>
                  </a:gs>
                  <a:gs pos="92000">
                    <a:schemeClr val="tx2">
                      <a:lumMod val="75000"/>
                      <a:lumOff val="25000"/>
                    </a:schemeClr>
                  </a:gs>
                  <a:gs pos="18000">
                    <a:schemeClr val="tx2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BE5D188-69E5-4D22-933A-53F30A4C0778}"/>
                  </a:ext>
                </a:extLst>
              </p:cNvPr>
              <p:cNvSpPr/>
              <p:nvPr/>
            </p:nvSpPr>
            <p:spPr>
              <a:xfrm>
                <a:off x="7605486" y="6037943"/>
                <a:ext cx="4586514" cy="820056"/>
              </a:xfrm>
              <a:prstGeom prst="rect">
                <a:avLst/>
              </a:prstGeom>
              <a:solidFill>
                <a:schemeClr val="tx2">
                  <a:lumMod val="90000"/>
                  <a:lumOff val="10000"/>
                  <a:alpha val="60351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7" name="Harassment and Prevention Icon">
              <a:extLst>
                <a:ext uri="{FF2B5EF4-FFF2-40B4-BE49-F238E27FC236}">
                  <a16:creationId xmlns:a16="http://schemas.microsoft.com/office/drawing/2014/main" id="{C67D0D16-1486-DD48-4A0E-FB411B6AAE1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405"/>
            <a:stretch/>
          </p:blipFill>
          <p:spPr>
            <a:xfrm>
              <a:off x="10888132" y="-43429"/>
              <a:ext cx="1280160" cy="1734117"/>
            </a:xfrm>
            <a:prstGeom prst="rect">
              <a:avLst/>
            </a:prstGeom>
          </p:spPr>
        </p:pic>
      </p:grpSp>
      <p:sp>
        <p:nvSpPr>
          <p:cNvPr id="2" name="Other compare/contrast">
            <a:extLst>
              <a:ext uri="{FF2B5EF4-FFF2-40B4-BE49-F238E27FC236}">
                <a16:creationId xmlns:a16="http://schemas.microsoft.com/office/drawing/2014/main" id="{1EAF2101-41A3-3A14-9197-CD0AA39A9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4" y="147174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Hazing Versus Other Harassment. Other Comparisons and Contrasts</a:t>
            </a:r>
          </a:p>
        </p:txBody>
      </p:sp>
      <p:sp>
        <p:nvSpPr>
          <p:cNvPr id="3" name="Hazing">
            <a:extLst>
              <a:ext uri="{FF2B5EF4-FFF2-40B4-BE49-F238E27FC236}">
                <a16:creationId xmlns:a16="http://schemas.microsoft.com/office/drawing/2014/main" id="{15622A3F-EA37-5D5D-94F8-FFF987C97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25003"/>
            <a:ext cx="5157787" cy="823912"/>
          </a:xfrm>
          <a:solidFill>
            <a:schemeClr val="tx2"/>
          </a:solidFill>
        </p:spPr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Hazing</a:t>
            </a:r>
          </a:p>
        </p:txBody>
      </p:sp>
      <p:sp>
        <p:nvSpPr>
          <p:cNvPr id="4" name="Hazing bullets">
            <a:extLst>
              <a:ext uri="{FF2B5EF4-FFF2-40B4-BE49-F238E27FC236}">
                <a16:creationId xmlns:a16="http://schemas.microsoft.com/office/drawing/2014/main" id="{D02388B9-E396-6839-13E2-8D2189F05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7810" y="2899659"/>
            <a:ext cx="3368391" cy="3533844"/>
          </a:xfrm>
          <a:noFill/>
          <a:ln w="127000">
            <a:noFill/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 Usually occurs in a public setting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Justified as a method of team building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 Often top-down, organized and orchestrated by more seasoned group members</a:t>
            </a:r>
          </a:p>
        </p:txBody>
      </p:sp>
      <p:sp>
        <p:nvSpPr>
          <p:cNvPr id="5" name="Other Harassment">
            <a:extLst>
              <a:ext uri="{FF2B5EF4-FFF2-40B4-BE49-F238E27FC236}">
                <a16:creationId xmlns:a16="http://schemas.microsoft.com/office/drawing/2014/main" id="{68E7A8AC-B0D5-4DC8-69D2-42AB4BE2D5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25003"/>
            <a:ext cx="5183188" cy="823912"/>
          </a:xfrm>
          <a:solidFill>
            <a:schemeClr val="tx2"/>
          </a:solidFill>
        </p:spPr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Harassment</a:t>
            </a:r>
          </a:p>
        </p:txBody>
      </p:sp>
      <p:sp>
        <p:nvSpPr>
          <p:cNvPr id="24" name="Other harass. bullets">
            <a:extLst>
              <a:ext uri="{FF2B5EF4-FFF2-40B4-BE49-F238E27FC236}">
                <a16:creationId xmlns:a16="http://schemas.microsoft.com/office/drawing/2014/main" id="{53E81303-A952-C11B-C17A-06C6BB89888F}"/>
              </a:ext>
            </a:extLst>
          </p:cNvPr>
          <p:cNvSpPr txBox="1">
            <a:spLocks/>
          </p:cNvSpPr>
          <p:nvPr/>
        </p:nvSpPr>
        <p:spPr>
          <a:xfrm>
            <a:off x="7915914" y="2899659"/>
            <a:ext cx="3375099" cy="3533844"/>
          </a:xfrm>
          <a:prstGeom prst="rect">
            <a:avLst/>
          </a:prstGeom>
          <a:noFill/>
          <a:ln w="12700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en-US" sz="2400" dirty="0"/>
              <a:t> Usually occurs in more private settings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Intended to separate target or exclude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 May occur from any direction within the social hierarchy</a:t>
            </a:r>
          </a:p>
        </p:txBody>
      </p:sp>
      <p:sp>
        <p:nvSpPr>
          <p:cNvPr id="25" name="Compare">
            <a:extLst>
              <a:ext uri="{FF2B5EF4-FFF2-40B4-BE49-F238E27FC236}">
                <a16:creationId xmlns:a16="http://schemas.microsoft.com/office/drawing/2014/main" id="{33F63D5E-8050-8637-739C-AA7DE2B71986}"/>
              </a:ext>
            </a:extLst>
          </p:cNvPr>
          <p:cNvSpPr txBox="1">
            <a:spLocks/>
          </p:cNvSpPr>
          <p:nvPr/>
        </p:nvSpPr>
        <p:spPr>
          <a:xfrm>
            <a:off x="4484650" y="2899659"/>
            <a:ext cx="3375099" cy="3533844"/>
          </a:xfrm>
          <a:prstGeom prst="rect">
            <a:avLst/>
          </a:prstGeom>
          <a:noFill/>
          <a:ln w="1270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en-US" sz="2400" dirty="0"/>
              <a:t> Abuse of power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 Negative physical and psychological impacts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 Often encouraged, supported, or allowed through cultural acceptance within the climate</a:t>
            </a:r>
          </a:p>
        </p:txBody>
      </p:sp>
    </p:spTree>
    <p:extLst>
      <p:ext uri="{BB962C8B-B14F-4D97-AF65-F5344CB8AC3E}">
        <p14:creationId xmlns:p14="http://schemas.microsoft.com/office/powerpoint/2010/main" val="2559539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2F94813-9E22-416B-9382-5DC692ACFD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" y="-43429"/>
            <a:ext cx="12191999" cy="1734117"/>
            <a:chOff x="1" y="-43429"/>
            <a:chExt cx="12191999" cy="1734117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FA11B895-CED7-4D9F-AB3A-C23B04A4CDB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" y="0"/>
              <a:ext cx="12191999" cy="1463040"/>
              <a:chOff x="-33528011" y="-1"/>
              <a:chExt cx="45720015" cy="6858001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97F0AA8-6430-4C41-8FD8-0F32AF4791F5}"/>
                  </a:ext>
                </a:extLst>
              </p:cNvPr>
              <p:cNvSpPr/>
              <p:nvPr/>
            </p:nvSpPr>
            <p:spPr>
              <a:xfrm>
                <a:off x="-33528011" y="-1"/>
                <a:ext cx="45720015" cy="685799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ECF3CF9-C593-4508-8052-D74D1C1B63F0}"/>
                  </a:ext>
                </a:extLst>
              </p:cNvPr>
              <p:cNvSpPr/>
              <p:nvPr/>
            </p:nvSpPr>
            <p:spPr>
              <a:xfrm>
                <a:off x="7605486" y="0"/>
                <a:ext cx="4586514" cy="685800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0"/>
                      <a:alpha val="70000"/>
                    </a:schemeClr>
                  </a:gs>
                  <a:gs pos="53000">
                    <a:schemeClr val="accent1"/>
                  </a:gs>
                  <a:gs pos="83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80C3F752-AB19-4B07-A768-AEB425DBE545}"/>
                  </a:ext>
                </a:extLst>
              </p:cNvPr>
              <p:cNvSpPr/>
              <p:nvPr/>
            </p:nvSpPr>
            <p:spPr>
              <a:xfrm>
                <a:off x="7605486" y="-1"/>
                <a:ext cx="4194628" cy="6857999"/>
              </a:xfrm>
              <a:prstGeom prst="rect">
                <a:avLst/>
              </a:prstGeom>
              <a:gradFill>
                <a:gsLst>
                  <a:gs pos="0">
                    <a:schemeClr val="tx2"/>
                  </a:gs>
                  <a:gs pos="92000">
                    <a:schemeClr val="tx2">
                      <a:lumMod val="75000"/>
                      <a:lumOff val="25000"/>
                    </a:schemeClr>
                  </a:gs>
                  <a:gs pos="18000">
                    <a:schemeClr val="tx2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2A60C50-02D4-4A2A-A757-7B64E2CFB5DA}"/>
                  </a:ext>
                </a:extLst>
              </p:cNvPr>
              <p:cNvSpPr/>
              <p:nvPr/>
            </p:nvSpPr>
            <p:spPr>
              <a:xfrm>
                <a:off x="7605486" y="6037943"/>
                <a:ext cx="4586514" cy="820056"/>
              </a:xfrm>
              <a:prstGeom prst="rect">
                <a:avLst/>
              </a:prstGeom>
              <a:solidFill>
                <a:schemeClr val="tx2">
                  <a:lumMod val="90000"/>
                  <a:lumOff val="10000"/>
                  <a:alpha val="60351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9" name="Harassment and Prevention Icon">
              <a:extLst>
                <a:ext uri="{FF2B5EF4-FFF2-40B4-BE49-F238E27FC236}">
                  <a16:creationId xmlns:a16="http://schemas.microsoft.com/office/drawing/2014/main" id="{4551EA68-F56C-4C07-B0D7-7A6FEF1C14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405"/>
            <a:stretch/>
          </p:blipFill>
          <p:spPr>
            <a:xfrm>
              <a:off x="10888132" y="-43429"/>
              <a:ext cx="1280160" cy="1734117"/>
            </a:xfrm>
            <a:prstGeom prst="rect">
              <a:avLst/>
            </a:prstGeom>
          </p:spPr>
        </p:pic>
      </p:grpSp>
      <p:sp>
        <p:nvSpPr>
          <p:cNvPr id="2" name="Identifying Hazing">
            <a:extLst>
              <a:ext uri="{FF2B5EF4-FFF2-40B4-BE49-F238E27FC236}">
                <a16:creationId xmlns:a16="http://schemas.microsoft.com/office/drawing/2014/main" id="{C6391162-7846-A2F2-4219-42B922ACF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5407"/>
            <a:ext cx="6636657" cy="1325563"/>
          </a:xfrm>
        </p:spPr>
        <p:txBody>
          <a:bodyPr anchor="b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Identifying Hazing</a:t>
            </a:r>
          </a:p>
        </p:txBody>
      </p:sp>
      <p:sp>
        <p:nvSpPr>
          <p:cNvPr id="4" name="Hazing can be defined...">
            <a:extLst>
              <a:ext uri="{FF2B5EF4-FFF2-40B4-BE49-F238E27FC236}">
                <a16:creationId xmlns:a16="http://schemas.microsoft.com/office/drawing/2014/main" id="{690433DE-653C-60A7-12DC-A4B5C3C00B5C}"/>
              </a:ext>
            </a:extLst>
          </p:cNvPr>
          <p:cNvSpPr txBox="1"/>
          <p:nvPr/>
        </p:nvSpPr>
        <p:spPr>
          <a:xfrm>
            <a:off x="137160" y="1692878"/>
            <a:ext cx="1112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Hazing can be defined by three core characteristics that make it different from other forms of harassment.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917CB4A-D28A-4872-B843-B11B9D596A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15755"/>
              </p:ext>
            </p:extLst>
          </p:nvPr>
        </p:nvGraphicFramePr>
        <p:xfrm>
          <a:off x="5716" y="2646985"/>
          <a:ext cx="12191999" cy="3987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75594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ba0d557-7b4b-437d-b149-953a64858e43">
      <Terms xmlns="http://schemas.microsoft.com/office/infopath/2007/PartnerControls"/>
    </lcf76f155ced4ddcb4097134ff3c332f>
    <TaxCatchAll xmlns="a01e7422-43d3-4ea1-bfe9-635ea8fbb09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5F00F8400A2A4EB9E65BF965ABAC69" ma:contentTypeVersion="11" ma:contentTypeDescription="Create a new document." ma:contentTypeScope="" ma:versionID="7e151c016cf6065d2dcbac049da86880">
  <xsd:schema xmlns:xsd="http://www.w3.org/2001/XMLSchema" xmlns:xs="http://www.w3.org/2001/XMLSchema" xmlns:p="http://schemas.microsoft.com/office/2006/metadata/properties" xmlns:ns2="3ba0d557-7b4b-437d-b149-953a64858e43" xmlns:ns3="a01e7422-43d3-4ea1-bfe9-635ea8fbb099" targetNamespace="http://schemas.microsoft.com/office/2006/metadata/properties" ma:root="true" ma:fieldsID="bf7656b0e7708d1d95c36213a08a66b3" ns2:_="" ns3:_="">
    <xsd:import namespace="3ba0d557-7b4b-437d-b149-953a64858e43"/>
    <xsd:import namespace="a01e7422-43d3-4ea1-bfe9-635ea8fbb0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a0d557-7b4b-437d-b149-953a64858e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ee76ba0-9e36-402d-b87b-7fd35a46bc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1e7422-43d3-4ea1-bfe9-635ea8fbb09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70e3138-6ba0-400d-a5ac-c26572c65b4c}" ma:internalName="TaxCatchAll" ma:showField="CatchAllData" ma:web="a01e7422-43d3-4ea1-bfe9-635ea8fbb0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BA853A-4121-40B7-B192-729374F277EC}">
  <ds:schemaRefs>
    <ds:schemaRef ds:uri="http://schemas.microsoft.com/office/2006/metadata/properties"/>
    <ds:schemaRef ds:uri="http://schemas.microsoft.com/office/2006/documentManagement/types"/>
    <ds:schemaRef ds:uri="3ba0d557-7b4b-437d-b149-953a64858e43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www.w3.org/XML/1998/namespace"/>
    <ds:schemaRef ds:uri="a01e7422-43d3-4ea1-bfe9-635ea8fbb099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733B23A-1BF5-45FA-86F2-0CACCD6ECD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a0d557-7b4b-437d-b149-953a64858e43"/>
    <ds:schemaRef ds:uri="a01e7422-43d3-4ea1-bfe9-635ea8fbb0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21AAF6-623B-4D7F-A501-67F540DFBF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3092</TotalTime>
  <Words>1884</Words>
  <Application>Microsoft Office PowerPoint</Application>
  <PresentationFormat>Widescreen</PresentationFormat>
  <Paragraphs>190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</vt:lpstr>
      <vt:lpstr>Aptos Display</vt:lpstr>
      <vt:lpstr>Arial</vt:lpstr>
      <vt:lpstr>Times New Roman</vt:lpstr>
      <vt:lpstr>Wingdings</vt:lpstr>
      <vt:lpstr>Office Theme</vt:lpstr>
      <vt:lpstr>Hazing</vt:lpstr>
      <vt:lpstr>Objectives</vt:lpstr>
      <vt:lpstr>What Is Hazing?</vt:lpstr>
      <vt:lpstr>Laws and Policies</vt:lpstr>
      <vt:lpstr>Other Important Terms</vt:lpstr>
      <vt:lpstr>Hazing Versus Other Harassment. What’s the Difference?</vt:lpstr>
      <vt:lpstr>Hazing Versus Other Harassment. Specific Behaviors</vt:lpstr>
      <vt:lpstr>Hazing Versus Other Harassment. Other Comparisons and Contrasts</vt:lpstr>
      <vt:lpstr>Identifying Hazing</vt:lpstr>
      <vt:lpstr>Individual Impacts of Hazing</vt:lpstr>
      <vt:lpstr>Team Impacts of Hazing</vt:lpstr>
      <vt:lpstr>Organization Impacts of Hazing</vt:lpstr>
      <vt:lpstr>Strategies to Prevent Hazing</vt:lpstr>
      <vt:lpstr>Primary Prevention Strategies</vt:lpstr>
      <vt:lpstr>Secondary Prevention Strategies</vt:lpstr>
      <vt:lpstr>Tertiary Prevention Strategies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Reprisal</dc:title>
  <dc:creator>Tiffany Lemmo</dc:creator>
  <cp:lastModifiedBy>STEINKE, JAY C CIV DHRA DEOMI/R&amp;D</cp:lastModifiedBy>
  <cp:revision>81</cp:revision>
  <dcterms:created xsi:type="dcterms:W3CDTF">2024-04-23T14:56:21Z</dcterms:created>
  <dcterms:modified xsi:type="dcterms:W3CDTF">2024-09-23T20:26:08Z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0x010100C25F00F8400A2A4EB9E65BF965ABAC69</vt:lpwstr>
  </property>
  <property fmtid="{D5CDD505-2E9C-101B-9397-08002B2CF9AE}" pid="3" name="MediaServiceImageTags">
    <vt:lpwstr/>
  </property>
</Properties>
</file>